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56" r:id="rId2"/>
    <p:sldId id="257" r:id="rId3"/>
    <p:sldId id="273" r:id="rId4"/>
    <p:sldId id="259" r:id="rId5"/>
    <p:sldId id="258" r:id="rId6"/>
    <p:sldId id="261" r:id="rId7"/>
    <p:sldId id="260" r:id="rId8"/>
    <p:sldId id="266" r:id="rId9"/>
    <p:sldId id="263" r:id="rId10"/>
    <p:sldId id="267" r:id="rId11"/>
    <p:sldId id="268" r:id="rId12"/>
    <p:sldId id="270" r:id="rId13"/>
    <p:sldId id="269" r:id="rId14"/>
    <p:sldId id="264" r:id="rId15"/>
    <p:sldId id="265" r:id="rId16"/>
    <p:sldId id="262"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71" r:id="rId32"/>
    <p:sldId id="272" r:id="rId33"/>
    <p:sldId id="290"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03" autoAdjust="0"/>
    <p:restoredTop sz="94660"/>
  </p:normalViewPr>
  <p:slideViewPr>
    <p:cSldViewPr snapToGrid="0">
      <p:cViewPr varScale="1">
        <p:scale>
          <a:sx n="85" d="100"/>
          <a:sy n="85" d="100"/>
        </p:scale>
        <p:origin x="25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B0771-040C-4B75-B4F9-F7760AE351A2}" type="datetimeFigureOut">
              <a:rPr lang="en-US" smtClean="0"/>
              <a:t>11/28/2017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EE6C85-61C6-4138-8930-2A20F5A10DF6}" type="slidenum">
              <a:rPr lang="en-US" smtClean="0"/>
              <a:t>‹#›</a:t>
            </a:fld>
            <a:endParaRPr lang="en-US"/>
          </a:p>
        </p:txBody>
      </p:sp>
    </p:spTree>
    <p:extLst>
      <p:ext uri="{BB962C8B-B14F-4D97-AF65-F5344CB8AC3E}">
        <p14:creationId xmlns:p14="http://schemas.microsoft.com/office/powerpoint/2010/main" val="2083399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Used</a:t>
            </a:r>
            <a:r>
              <a:rPr lang="en-US" baseline="0" dirty="0" smtClean="0"/>
              <a:t> it in Windows10 , </a:t>
            </a:r>
            <a:r>
              <a:rPr lang="en-US" baseline="0" dirty="0" err="1" smtClean="0"/>
              <a:t>MacOS</a:t>
            </a:r>
            <a:r>
              <a:rPr lang="en-US" baseline="0" dirty="0" smtClean="0"/>
              <a:t> Sierra and Ubuntu 16.04</a:t>
            </a:r>
            <a:endParaRPr lang="en-US" dirty="0"/>
          </a:p>
        </p:txBody>
      </p:sp>
      <p:sp>
        <p:nvSpPr>
          <p:cNvPr id="4" name="Slide Number Placeholder 3"/>
          <p:cNvSpPr>
            <a:spLocks noGrp="1"/>
          </p:cNvSpPr>
          <p:nvPr>
            <p:ph type="sldNum" sz="quarter" idx="10"/>
          </p:nvPr>
        </p:nvSpPr>
        <p:spPr/>
        <p:txBody>
          <a:bodyPr/>
          <a:lstStyle/>
          <a:p>
            <a:fld id="{B1EE6C85-61C6-4138-8930-2A20F5A10DF6}" type="slidenum">
              <a:rPr lang="en-US" smtClean="0"/>
              <a:t>9</a:t>
            </a:fld>
            <a:endParaRPr lang="en-US"/>
          </a:p>
        </p:txBody>
      </p:sp>
    </p:spTree>
    <p:extLst>
      <p:ext uri="{BB962C8B-B14F-4D97-AF65-F5344CB8AC3E}">
        <p14:creationId xmlns:p14="http://schemas.microsoft.com/office/powerpoint/2010/main" val="336693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Softwares</a:t>
            </a:r>
            <a:r>
              <a:rPr lang="en-US" dirty="0" smtClean="0"/>
              <a:t> : </a:t>
            </a:r>
            <a:r>
              <a:rPr lang="en-US" dirty="0" err="1" smtClean="0"/>
              <a:t>Photorec</a:t>
            </a:r>
            <a:r>
              <a:rPr lang="en-US" dirty="0" smtClean="0"/>
              <a:t> and Disk Drill for </a:t>
            </a:r>
            <a:r>
              <a:rPr lang="en-US" dirty="0" err="1" smtClean="0"/>
              <a:t>MacOS</a:t>
            </a:r>
            <a:r>
              <a:rPr lang="en-US" dirty="0" smtClean="0"/>
              <a:t>. </a:t>
            </a:r>
            <a:r>
              <a:rPr lang="en-US" dirty="0" err="1" smtClean="0"/>
              <a:t>Recuva</a:t>
            </a:r>
            <a:r>
              <a:rPr lang="en-US" baseline="0" dirty="0" smtClean="0"/>
              <a:t> for windows .</a:t>
            </a:r>
            <a:endParaRPr lang="en-US" dirty="0"/>
          </a:p>
        </p:txBody>
      </p:sp>
      <p:sp>
        <p:nvSpPr>
          <p:cNvPr id="4" name="Slide Number Placeholder 3"/>
          <p:cNvSpPr>
            <a:spLocks noGrp="1"/>
          </p:cNvSpPr>
          <p:nvPr>
            <p:ph type="sldNum" sz="quarter" idx="10"/>
          </p:nvPr>
        </p:nvSpPr>
        <p:spPr/>
        <p:txBody>
          <a:bodyPr/>
          <a:lstStyle/>
          <a:p>
            <a:fld id="{B1EE6C85-61C6-4138-8930-2A20F5A10DF6}" type="slidenum">
              <a:rPr lang="en-US" smtClean="0"/>
              <a:t>10</a:t>
            </a:fld>
            <a:endParaRPr lang="en-US"/>
          </a:p>
        </p:txBody>
      </p:sp>
    </p:spTree>
    <p:extLst>
      <p:ext uri="{BB962C8B-B14F-4D97-AF65-F5344CB8AC3E}">
        <p14:creationId xmlns:p14="http://schemas.microsoft.com/office/powerpoint/2010/main" val="1054642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Able to retrieve the </a:t>
            </a:r>
            <a:r>
              <a:rPr lang="en-US" dirty="0" err="1" smtClean="0"/>
              <a:t>url</a:t>
            </a:r>
            <a:r>
              <a:rPr lang="en-US" dirty="0" smtClean="0"/>
              <a:t> searches, title searches,</a:t>
            </a:r>
            <a:r>
              <a:rPr lang="en-US" baseline="0" dirty="0" smtClean="0"/>
              <a:t> along with the time stamp.</a:t>
            </a:r>
            <a:endParaRPr lang="en-US" dirty="0"/>
          </a:p>
        </p:txBody>
      </p:sp>
      <p:sp>
        <p:nvSpPr>
          <p:cNvPr id="4" name="Slide Number Placeholder 3"/>
          <p:cNvSpPr>
            <a:spLocks noGrp="1"/>
          </p:cNvSpPr>
          <p:nvPr>
            <p:ph type="sldNum" sz="quarter" idx="10"/>
          </p:nvPr>
        </p:nvSpPr>
        <p:spPr/>
        <p:txBody>
          <a:bodyPr/>
          <a:lstStyle/>
          <a:p>
            <a:fld id="{B1EE6C85-61C6-4138-8930-2A20F5A10DF6}" type="slidenum">
              <a:rPr lang="en-US" smtClean="0"/>
              <a:t>11</a:t>
            </a:fld>
            <a:endParaRPr lang="en-US"/>
          </a:p>
        </p:txBody>
      </p:sp>
    </p:spTree>
    <p:extLst>
      <p:ext uri="{BB962C8B-B14F-4D97-AF65-F5344CB8AC3E}">
        <p14:creationId xmlns:p14="http://schemas.microsoft.com/office/powerpoint/2010/main" val="1827657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browsers are</a:t>
            </a:r>
            <a:r>
              <a:rPr lang="en-US" baseline="0" dirty="0" smtClean="0"/>
              <a:t> prone to the fingerprinting</a:t>
            </a:r>
            <a:br>
              <a:rPr lang="en-US" baseline="0" dirty="0" smtClean="0"/>
            </a:br>
            <a:r>
              <a:rPr lang="en-US" baseline="0" dirty="0" smtClean="0"/>
              <a:t>Firefox and Safari block tracking ads</a:t>
            </a:r>
            <a:endParaRPr lang="en-US" dirty="0"/>
          </a:p>
        </p:txBody>
      </p:sp>
      <p:sp>
        <p:nvSpPr>
          <p:cNvPr id="4" name="Slide Number Placeholder 3"/>
          <p:cNvSpPr>
            <a:spLocks noGrp="1"/>
          </p:cNvSpPr>
          <p:nvPr>
            <p:ph type="sldNum" sz="quarter" idx="10"/>
          </p:nvPr>
        </p:nvSpPr>
        <p:spPr/>
        <p:txBody>
          <a:bodyPr/>
          <a:lstStyle/>
          <a:p>
            <a:fld id="{B1EE6C85-61C6-4138-8930-2A20F5A10DF6}" type="slidenum">
              <a:rPr lang="en-US" smtClean="0"/>
              <a:t>15</a:t>
            </a:fld>
            <a:endParaRPr lang="en-US"/>
          </a:p>
        </p:txBody>
      </p:sp>
    </p:spTree>
    <p:extLst>
      <p:ext uri="{BB962C8B-B14F-4D97-AF65-F5344CB8AC3E}">
        <p14:creationId xmlns:p14="http://schemas.microsoft.com/office/powerpoint/2010/main" val="1041146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EDCA9F1-C778-4B5B-AD6A-56EFACCC71B0}"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1AED509-645F-4273-B273-FD9238D72EA7}" type="datetime1">
              <a:rPr lang="en-US" smtClean="0"/>
              <a:t>11/28/2017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0895B2D-0019-455A-9315-AFB8D5DA4250}"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0CA5D8-B7BA-4442-BF98-CF7C3EB1ABC0}"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366494F-C1D4-423A-BE23-E5102F33E8A9}"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1EE8D9-46AE-4F3C-B699-9C1F1AC375BC}" type="datetime1">
              <a:rPr lang="en-US" smtClean="0"/>
              <a:t>11/28/2017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D53F6DD-EDA2-45AB-AAC4-FBD273A2C9DB}" type="datetime1">
              <a:rPr lang="en-US" smtClean="0"/>
              <a:t>11/28/2017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2FF7C38-A40F-42D2-8329-CDD96B2A6D75}"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DA5F4F4-F865-4A16-8C86-5D99093AF52D}"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AED822F2-BC7E-47B7-95AF-20E1E4446E6B}"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37FD791-BC16-4B30-BF4B-A836C990A2F1}" type="datetime1">
              <a:rPr lang="en-US" smtClean="0"/>
              <a:t>11/28/2017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FFE0D0F-B20B-455E-A74D-6AEFE88762E2}" type="datetime1">
              <a:rPr lang="en-US" smtClean="0"/>
              <a:t>11/28/2017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E813E4A-21B9-4499-AB73-A0CB75593FB1}" type="datetime1">
              <a:rPr lang="en-US" smtClean="0"/>
              <a:t>11/28/2017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28FBA14C-1475-4B45-931B-35BF75848E84}" type="datetime1">
              <a:rPr lang="en-US" smtClean="0"/>
              <a:t>11/28/2017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3490A87-57E5-4529-BFC8-E595B0628812}" type="datetime1">
              <a:rPr lang="en-US" smtClean="0"/>
              <a:t>11/28/2017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70B373C0-AA1F-49C0-8500-E6BF6307CEEA}" type="datetime1">
              <a:rPr lang="en-US" smtClean="0"/>
              <a:t>11/28/2017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3ED7B3A-82BC-4514-AEA6-714860062227}" type="datetime1">
              <a:rPr lang="en-US" smtClean="0"/>
              <a:t>11/28/2017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1B10C85-A1BC-4C84-B7A5-53AEF5ACDF4F}" type="datetime1">
              <a:rPr lang="en-US" smtClean="0"/>
              <a:t>11/28/2017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www.uno.edu/" TargetMode="External"/><Relationship Id="rId2" Type="http://schemas.openxmlformats.org/officeDocument/2006/relationships/hyperlink" Target="http://www.mirror.co.uk/" TargetMode="External"/><Relationship Id="rId1" Type="http://schemas.openxmlformats.org/officeDocument/2006/relationships/slideLayout" Target="../slideLayouts/slideLayout2.xml"/><Relationship Id="rId4" Type="http://schemas.openxmlformats.org/officeDocument/2006/relationships/hyperlink" Target="http://www.livescore.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www.google.com/"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Forensic Analysis of</a:t>
            </a:r>
            <a:br>
              <a:rPr lang="en-US" dirty="0" smtClean="0"/>
            </a:br>
            <a:r>
              <a:rPr lang="en-US" dirty="0" smtClean="0"/>
              <a:t>Browsers</a:t>
            </a:r>
            <a:endParaRPr lang="en-US" dirty="0"/>
          </a:p>
        </p:txBody>
      </p:sp>
      <p:sp>
        <p:nvSpPr>
          <p:cNvPr id="3" name="Subtitle 2"/>
          <p:cNvSpPr>
            <a:spLocks noGrp="1"/>
          </p:cNvSpPr>
          <p:nvPr>
            <p:ph type="subTitle" idx="1"/>
          </p:nvPr>
        </p:nvSpPr>
        <p:spPr/>
        <p:txBody>
          <a:bodyPr/>
          <a:lstStyle/>
          <a:p>
            <a:r>
              <a:rPr lang="en-US" dirty="0" smtClean="0"/>
              <a:t>-</a:t>
            </a:r>
            <a:r>
              <a:rPr lang="en-US" dirty="0" err="1" smtClean="0"/>
              <a:t>Shrey</a:t>
            </a:r>
            <a:r>
              <a:rPr lang="en-US" dirty="0" smtClean="0"/>
              <a:t> </a:t>
            </a:r>
            <a:r>
              <a:rPr lang="en-US" dirty="0" err="1" smtClean="0"/>
              <a:t>Dhungana</a:t>
            </a:r>
            <a:r>
              <a:rPr lang="en-US" dirty="0" smtClean="0"/>
              <a:t>	</a:t>
            </a:r>
          </a:p>
          <a:p>
            <a:r>
              <a:rPr lang="en-US" dirty="0" smtClean="0"/>
              <a:t>- Syed Ali </a:t>
            </a:r>
            <a:r>
              <a:rPr lang="en-US" dirty="0" err="1" smtClean="0"/>
              <a:t>Qasim</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26948797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Firefox : Data Recovery</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66" y="1061157"/>
            <a:ext cx="5903485" cy="573021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8951" y="1152020"/>
            <a:ext cx="6254045" cy="5548489"/>
          </a:xfrm>
          <a:prstGeom prst="rect">
            <a:avLst/>
          </a:prstGeom>
        </p:spPr>
      </p:pic>
      <p:sp>
        <p:nvSpPr>
          <p:cNvPr id="3" name="Slide Number Placeholder 2"/>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1795277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Firefox : Information Retrieval</a:t>
            </a:r>
            <a:endParaRPr lang="en-US" dirty="0"/>
          </a:p>
        </p:txBody>
      </p:sp>
      <p:pic>
        <p:nvPicPr>
          <p:cNvPr id="9" name="Content Placeholder 8"/>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3563" y="1246374"/>
            <a:ext cx="5274909" cy="4665186"/>
          </a:xfr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4872" y="1403317"/>
            <a:ext cx="6437128" cy="3585271"/>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6481" y="4988588"/>
            <a:ext cx="5727880" cy="1363737"/>
          </a:xfrm>
          <a:prstGeom prst="rect">
            <a:avLst/>
          </a:prstGeom>
        </p:spPr>
      </p:pic>
      <p:sp>
        <p:nvSpPr>
          <p:cNvPr id="3" name="Slide Number Placeholder 2"/>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733450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Safari : Browsing Data Retrieval</a:t>
            </a:r>
            <a:endParaRPr lang="en-US" dirty="0"/>
          </a:p>
        </p:txBody>
      </p:sp>
      <p:sp>
        <p:nvSpPr>
          <p:cNvPr id="5" name="Content Placeholder 4"/>
          <p:cNvSpPr>
            <a:spLocks noGrp="1"/>
          </p:cNvSpPr>
          <p:nvPr>
            <p:ph idx="1"/>
          </p:nvPr>
        </p:nvSpPr>
        <p:spPr>
          <a:xfrm>
            <a:off x="1103313" y="1853248"/>
            <a:ext cx="4078288" cy="4395151"/>
          </a:xfrm>
        </p:spPr>
        <p:txBody>
          <a:bodyPr/>
          <a:lstStyle/>
          <a:p>
            <a:r>
              <a:rPr lang="en-US" dirty="0" smtClean="0"/>
              <a:t>Followed the previous steps.</a:t>
            </a:r>
          </a:p>
          <a:p>
            <a:r>
              <a:rPr lang="en-US" dirty="0" smtClean="0"/>
              <a:t>Using the appropriate queries</a:t>
            </a:r>
          </a:p>
          <a:p>
            <a:r>
              <a:rPr lang="en-US" dirty="0" smtClean="0"/>
              <a:t>Browsing data with the time in descending order for google.com</a:t>
            </a:r>
          </a:p>
          <a:p>
            <a:r>
              <a:rPr lang="en-US" dirty="0" smtClean="0"/>
              <a:t>Able to retrieve a user’s browsing data after history and cache deletion. </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5067" y="1320800"/>
            <a:ext cx="5852919" cy="5305777"/>
          </a:xfrm>
          <a:prstGeom prst="rect">
            <a:avLst/>
          </a:prstGeom>
        </p:spPr>
      </p:pic>
      <p:sp>
        <p:nvSpPr>
          <p:cNvPr id="3" name="Slide Number Placeholder 2"/>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164547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4" name="Text Placeholder 3"/>
          <p:cNvSpPr>
            <a:spLocks noGrp="1"/>
          </p:cNvSpPr>
          <p:nvPr>
            <p:ph type="body" idx="1"/>
          </p:nvPr>
        </p:nvSpPr>
        <p:spPr/>
        <p:txBody>
          <a:bodyPr/>
          <a:lstStyle/>
          <a:p>
            <a:r>
              <a:rPr lang="en-US" dirty="0" smtClean="0"/>
              <a:t>Firefox</a:t>
            </a:r>
            <a:endParaRPr lang="en-US" dirty="0"/>
          </a:p>
        </p:txBody>
      </p:sp>
      <p:sp>
        <p:nvSpPr>
          <p:cNvPr id="3" name="Content Placeholder 2"/>
          <p:cNvSpPr>
            <a:spLocks noGrp="1"/>
          </p:cNvSpPr>
          <p:nvPr>
            <p:ph sz="half" idx="2"/>
          </p:nvPr>
        </p:nvSpPr>
        <p:spPr/>
        <p:txBody>
          <a:bodyPr/>
          <a:lstStyle/>
          <a:p>
            <a:r>
              <a:rPr lang="en-US" dirty="0" smtClean="0"/>
              <a:t>Able to extract the deleted  Firefox history in Ubuntu, Mac OS, and Windows 10.</a:t>
            </a:r>
          </a:p>
          <a:p>
            <a:r>
              <a:rPr lang="en-US" dirty="0" smtClean="0"/>
              <a:t>Versions of Firefox used : 57.0, 56.02.</a:t>
            </a:r>
          </a:p>
          <a:p>
            <a:r>
              <a:rPr lang="en-US" dirty="0" smtClean="0"/>
              <a:t>Complete browsing detail of a user with queries and time.</a:t>
            </a:r>
          </a:p>
          <a:p>
            <a:r>
              <a:rPr lang="en-US" dirty="0" smtClean="0"/>
              <a:t>For private browsing memory capture was used.</a:t>
            </a:r>
          </a:p>
          <a:p>
            <a:endParaRPr lang="en-US" dirty="0"/>
          </a:p>
        </p:txBody>
      </p:sp>
      <p:sp>
        <p:nvSpPr>
          <p:cNvPr id="5" name="Text Placeholder 4"/>
          <p:cNvSpPr>
            <a:spLocks noGrp="1"/>
          </p:cNvSpPr>
          <p:nvPr>
            <p:ph type="body" sz="quarter" idx="3"/>
          </p:nvPr>
        </p:nvSpPr>
        <p:spPr/>
        <p:txBody>
          <a:bodyPr/>
          <a:lstStyle/>
          <a:p>
            <a:r>
              <a:rPr lang="en-US" dirty="0" smtClean="0"/>
              <a:t>Safari</a:t>
            </a:r>
            <a:endParaRPr lang="en-US" dirty="0"/>
          </a:p>
        </p:txBody>
      </p:sp>
      <p:sp>
        <p:nvSpPr>
          <p:cNvPr id="6" name="Content Placeholder 5"/>
          <p:cNvSpPr>
            <a:spLocks noGrp="1"/>
          </p:cNvSpPr>
          <p:nvPr>
            <p:ph sz="quarter" idx="4"/>
          </p:nvPr>
        </p:nvSpPr>
        <p:spPr/>
        <p:txBody>
          <a:bodyPr/>
          <a:lstStyle/>
          <a:p>
            <a:r>
              <a:rPr lang="en-US" dirty="0" smtClean="0"/>
              <a:t>Database found in : ~/Library/Safari/</a:t>
            </a:r>
            <a:r>
              <a:rPr lang="en-US" dirty="0" err="1" smtClean="0"/>
              <a:t>History.db</a:t>
            </a:r>
            <a:endParaRPr lang="en-US" dirty="0" smtClean="0"/>
          </a:p>
          <a:p>
            <a:r>
              <a:rPr lang="en-US" dirty="0" smtClean="0"/>
              <a:t>Deleted browsing data and applied recovery</a:t>
            </a:r>
          </a:p>
          <a:p>
            <a:r>
              <a:rPr lang="en-US" dirty="0" smtClean="0"/>
              <a:t>Able to extract data with queries</a:t>
            </a:r>
          </a:p>
          <a:p>
            <a:r>
              <a:rPr lang="en-US" dirty="0" smtClean="0"/>
              <a:t>Similar structure with different keys.</a:t>
            </a:r>
          </a:p>
          <a:p>
            <a:r>
              <a:rPr lang="en-US" dirty="0" smtClean="0"/>
              <a:t>Private browsing does not save data to the disk.</a:t>
            </a:r>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1015792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Browser Fingerprints</a:t>
            </a:r>
            <a:endParaRPr lang="en-US" dirty="0"/>
          </a:p>
        </p:txBody>
      </p:sp>
      <p:sp>
        <p:nvSpPr>
          <p:cNvPr id="13" name="Content Placeholder 12"/>
          <p:cNvSpPr>
            <a:spLocks noGrp="1"/>
          </p:cNvSpPr>
          <p:nvPr>
            <p:ph idx="1"/>
          </p:nvPr>
        </p:nvSpPr>
        <p:spPr>
          <a:xfrm>
            <a:off x="1103313" y="2052918"/>
            <a:ext cx="5367826" cy="4218928"/>
          </a:xfrm>
        </p:spPr>
        <p:txBody>
          <a:bodyPr>
            <a:normAutofit lnSpcReduction="10000"/>
          </a:bodyPr>
          <a:lstStyle/>
          <a:p>
            <a:r>
              <a:rPr lang="en-US" dirty="0"/>
              <a:t>A website can link a user in normal mode to private mode based on</a:t>
            </a:r>
          </a:p>
          <a:p>
            <a:pPr marL="0" indent="0">
              <a:buNone/>
            </a:pPr>
            <a:r>
              <a:rPr lang="en-US" dirty="0"/>
              <a:t>	identifying bits of canvas fingerprint, </a:t>
            </a:r>
            <a:r>
              <a:rPr lang="en-US" dirty="0" smtClean="0"/>
              <a:t>	plugins</a:t>
            </a:r>
            <a:r>
              <a:rPr lang="en-US" dirty="0"/>
              <a:t>, HTTP_ACCEPT, System 	Fonts, Time Zone etc.</a:t>
            </a:r>
          </a:p>
          <a:p>
            <a:r>
              <a:rPr lang="en-US" u="sng" dirty="0"/>
              <a:t>Browser Fingerprinting </a:t>
            </a:r>
            <a:r>
              <a:rPr lang="en-US" dirty="0"/>
              <a:t>allows websites to passively gather data </a:t>
            </a:r>
          </a:p>
          <a:p>
            <a:r>
              <a:rPr lang="en-US" dirty="0" err="1"/>
              <a:t>Panopticlick</a:t>
            </a:r>
            <a:r>
              <a:rPr lang="en-US" dirty="0"/>
              <a:t> study showed on around 1 million visits, 83.6 % browsers had unique fingerprint, for Flash and Java enabled, 94.2 </a:t>
            </a:r>
            <a:r>
              <a:rPr lang="en-US" dirty="0" smtClean="0"/>
              <a:t>%.</a:t>
            </a:r>
          </a:p>
          <a:p>
            <a:r>
              <a:rPr lang="en-US" dirty="0" smtClean="0"/>
              <a:t>Cookies not needed.</a:t>
            </a:r>
            <a:endParaRPr lang="en-US" dirty="0"/>
          </a:p>
          <a:p>
            <a:endParaRPr lang="en-US"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4909" y="844062"/>
            <a:ext cx="5690604" cy="5802923"/>
          </a:xfrm>
          <a:prstGeom prst="rect">
            <a:avLst/>
          </a:prstGeom>
        </p:spPr>
      </p:pic>
      <p:sp>
        <p:nvSpPr>
          <p:cNvPr id="2" name="Slide Number Placeholder 1"/>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3884139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Fingerprint Comparison</a:t>
            </a:r>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324324" y="2162287"/>
            <a:ext cx="5364218" cy="3945002"/>
          </a:xfrm>
        </p:spPr>
      </p:pic>
      <p:pic>
        <p:nvPicPr>
          <p:cNvPr id="6" name="Content Placeholder 5"/>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027208" y="2162287"/>
            <a:ext cx="5510036" cy="3945002"/>
          </a:xfrm>
        </p:spPr>
      </p:pic>
      <p:sp>
        <p:nvSpPr>
          <p:cNvPr id="7" name="TextBox 6"/>
          <p:cNvSpPr txBox="1"/>
          <p:nvPr/>
        </p:nvSpPr>
        <p:spPr>
          <a:xfrm>
            <a:off x="1796527" y="1753496"/>
            <a:ext cx="2807746" cy="369332"/>
          </a:xfrm>
          <a:prstGeom prst="rect">
            <a:avLst/>
          </a:prstGeom>
          <a:noFill/>
        </p:spPr>
        <p:txBody>
          <a:bodyPr wrap="square" rtlCol="0">
            <a:spAutoFit/>
          </a:bodyPr>
          <a:lstStyle/>
          <a:p>
            <a:r>
              <a:rPr lang="en-US" dirty="0" smtClean="0"/>
              <a:t>Safari 11.01</a:t>
            </a:r>
            <a:endParaRPr lang="en-US" dirty="0"/>
          </a:p>
        </p:txBody>
      </p:sp>
      <p:sp>
        <p:nvSpPr>
          <p:cNvPr id="8" name="TextBox 7"/>
          <p:cNvSpPr txBox="1"/>
          <p:nvPr/>
        </p:nvSpPr>
        <p:spPr>
          <a:xfrm>
            <a:off x="7100048" y="1568830"/>
            <a:ext cx="2151528" cy="646331"/>
          </a:xfrm>
          <a:prstGeom prst="rect">
            <a:avLst/>
          </a:prstGeom>
          <a:noFill/>
        </p:spPr>
        <p:txBody>
          <a:bodyPr wrap="square" rtlCol="0">
            <a:spAutoFit/>
          </a:bodyPr>
          <a:lstStyle/>
          <a:p>
            <a:r>
              <a:rPr lang="en-US"/>
              <a:t>Microsoft Edge 40.15063.674.0</a:t>
            </a:r>
            <a:endParaRPr lang="en-US" dirty="0"/>
          </a:p>
        </p:txBody>
      </p:sp>
      <p:sp>
        <p:nvSpPr>
          <p:cNvPr id="3" name="Slide Number Placeholder 2"/>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1341602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45740" y="173019"/>
            <a:ext cx="9404723" cy="1400530"/>
          </a:xfrm>
        </p:spPr>
        <p:txBody>
          <a:bodyPr/>
          <a:lstStyle/>
          <a:p>
            <a:r>
              <a:rPr lang="en-US" dirty="0" smtClean="0"/>
              <a:t>Fingerprint Comparison</a:t>
            </a:r>
            <a:endParaRPr lang="en-US" dirty="0"/>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46111" y="2226833"/>
            <a:ext cx="4929173" cy="3778856"/>
          </a:xfrm>
        </p:spPr>
      </p:pic>
      <p:sp>
        <p:nvSpPr>
          <p:cNvPr id="9" name="TextBox 8"/>
          <p:cNvSpPr txBox="1"/>
          <p:nvPr/>
        </p:nvSpPr>
        <p:spPr>
          <a:xfrm>
            <a:off x="957431" y="2226833"/>
            <a:ext cx="348733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smtClean="0"/>
              <a:t>Firefox  57.0</a:t>
            </a:r>
            <a:endParaRPr lang="en-US" dirty="0"/>
          </a:p>
        </p:txBody>
      </p:sp>
      <p:pic>
        <p:nvPicPr>
          <p:cNvPr id="13" name="Content Placeholder 12"/>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86604" y="2411499"/>
            <a:ext cx="5108592" cy="3695790"/>
          </a:xfrm>
        </p:spPr>
      </p:pic>
      <p:sp>
        <p:nvSpPr>
          <p:cNvPr id="14" name="TextBox 13"/>
          <p:cNvSpPr txBox="1"/>
          <p:nvPr/>
        </p:nvSpPr>
        <p:spPr>
          <a:xfrm>
            <a:off x="6443832" y="2042167"/>
            <a:ext cx="3606632" cy="369332"/>
          </a:xfrm>
          <a:prstGeom prst="rect">
            <a:avLst/>
          </a:prstGeom>
          <a:noFill/>
        </p:spPr>
        <p:txBody>
          <a:bodyPr wrap="square" rtlCol="0">
            <a:spAutoFit/>
          </a:bodyPr>
          <a:lstStyle/>
          <a:p>
            <a:r>
              <a:rPr lang="en-US" dirty="0" smtClean="0"/>
              <a:t>  Chrome      62.0.3202.94</a:t>
            </a:r>
            <a:r>
              <a:rPr lang="en-US" dirty="0"/>
              <a:t> </a:t>
            </a:r>
          </a:p>
        </p:txBody>
      </p:sp>
      <p:sp>
        <p:nvSpPr>
          <p:cNvPr id="16" name="Rectangle 15"/>
          <p:cNvSpPr/>
          <p:nvPr/>
        </p:nvSpPr>
        <p:spPr>
          <a:xfrm>
            <a:off x="3048000" y="3105835"/>
            <a:ext cx="6096000" cy="646331"/>
          </a:xfrm>
          <a:prstGeom prst="rect">
            <a:avLst/>
          </a:prstGeom>
        </p:spPr>
        <p:txBody>
          <a:bodyPr>
            <a:spAutoFit/>
          </a:bodyPr>
          <a:lstStyle/>
          <a:p>
            <a:r>
              <a:rPr lang="en-US" dirty="0"/>
              <a:t>http://2016.padjo.org/tutorials/sqlite-your-browser-history/</a:t>
            </a:r>
          </a:p>
        </p:txBody>
      </p:sp>
      <p:sp>
        <p:nvSpPr>
          <p:cNvPr id="2" name="Slide Number Placeholder 1"/>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35426715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3892" y="361243"/>
            <a:ext cx="8825658" cy="1253067"/>
          </a:xfrm>
        </p:spPr>
        <p:txBody>
          <a:bodyPr/>
          <a:lstStyle/>
          <a:p>
            <a:r>
              <a:rPr lang="en-US" sz="3200" dirty="0" smtClean="0"/>
              <a:t>Part Two : Forensic </a:t>
            </a:r>
            <a:r>
              <a:rPr lang="en-US" sz="3200" dirty="0" smtClean="0"/>
              <a:t>analysis of private </a:t>
            </a:r>
            <a:r>
              <a:rPr lang="en-US" sz="3200" dirty="0" smtClean="0"/>
              <a:t>browsing mode</a:t>
            </a:r>
            <a:endParaRPr lang="en-US" sz="3200" dirty="0"/>
          </a:p>
        </p:txBody>
      </p:sp>
      <p:sp>
        <p:nvSpPr>
          <p:cNvPr id="3" name="Subtitle 2"/>
          <p:cNvSpPr>
            <a:spLocks noGrp="1"/>
          </p:cNvSpPr>
          <p:nvPr>
            <p:ph type="subTitle" idx="1"/>
          </p:nvPr>
        </p:nvSpPr>
        <p:spPr>
          <a:xfrm>
            <a:off x="713892" y="1732965"/>
            <a:ext cx="8825658" cy="4269802"/>
          </a:xfrm>
        </p:spPr>
        <p:txBody>
          <a:bodyPr>
            <a:normAutofit fontScale="62500" lnSpcReduction="20000"/>
          </a:bodyPr>
          <a:lstStyle/>
          <a:p>
            <a:r>
              <a:rPr lang="en-US" b="1" dirty="0" smtClean="0"/>
              <a:t>Microsoft Edge   		V(25.10586.672.0)</a:t>
            </a:r>
          </a:p>
          <a:p>
            <a:r>
              <a:rPr lang="en-US" b="1" dirty="0" smtClean="0"/>
              <a:t>Google Chrome 		V(62.0.3202.94)</a:t>
            </a:r>
          </a:p>
          <a:p>
            <a:r>
              <a:rPr lang="en-US" b="1" dirty="0" smtClean="0"/>
              <a:t>Mozilla Firefox  			v(57.0)</a:t>
            </a:r>
          </a:p>
          <a:p>
            <a:endParaRPr lang="en-US" b="1" dirty="0"/>
          </a:p>
          <a:p>
            <a:r>
              <a:rPr lang="en-US" b="1" dirty="0" smtClean="0"/>
              <a:t>Tools Used:</a:t>
            </a:r>
          </a:p>
          <a:p>
            <a:r>
              <a:rPr lang="en-US" b="1" dirty="0" smtClean="0"/>
              <a:t>FDK imager</a:t>
            </a:r>
          </a:p>
          <a:p>
            <a:r>
              <a:rPr lang="en-US" b="1" dirty="0" smtClean="0"/>
              <a:t>Whatchanged.exe</a:t>
            </a:r>
          </a:p>
          <a:p>
            <a:r>
              <a:rPr lang="en-US" b="1" dirty="0" smtClean="0"/>
              <a:t>Volatility</a:t>
            </a:r>
          </a:p>
          <a:p>
            <a:r>
              <a:rPr lang="en-US" b="1" dirty="0" smtClean="0"/>
              <a:t>Strings</a:t>
            </a:r>
          </a:p>
          <a:p>
            <a:r>
              <a:rPr lang="en-US" b="1" dirty="0" smtClean="0"/>
              <a:t>Recuva</a:t>
            </a:r>
          </a:p>
          <a:p>
            <a:r>
              <a:rPr lang="en-US" b="1" dirty="0" smtClean="0"/>
              <a:t>WinHex</a:t>
            </a:r>
          </a:p>
          <a:p>
            <a:endParaRPr lang="en-US" dirty="0" smtClean="0"/>
          </a:p>
          <a:p>
            <a:r>
              <a:rPr lang="en-US" b="1" dirty="0" smtClean="0"/>
              <a:t>System</a:t>
            </a:r>
            <a:r>
              <a:rPr lang="en-US" b="1" dirty="0"/>
              <a:t>:</a:t>
            </a:r>
          </a:p>
          <a:p>
            <a:r>
              <a:rPr lang="en-US" b="1" dirty="0"/>
              <a:t>Windows 7</a:t>
            </a:r>
          </a:p>
          <a:p>
            <a:r>
              <a:rPr lang="en-US" b="1" dirty="0"/>
              <a:t>2 GB RAM	60 GB storage</a:t>
            </a:r>
          </a:p>
          <a:p>
            <a:endParaRPr lang="en-US" b="1" dirty="0" smtClean="0"/>
          </a:p>
          <a:p>
            <a:endParaRPr lang="en-US" b="1" dirty="0" smtClean="0"/>
          </a:p>
        </p:txBody>
      </p:sp>
    </p:spTree>
    <p:extLst>
      <p:ext uri="{BB962C8B-B14F-4D97-AF65-F5344CB8AC3E}">
        <p14:creationId xmlns:p14="http://schemas.microsoft.com/office/powerpoint/2010/main" val="20765355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a:t>
            </a:r>
            <a:endParaRPr lang="en-US" dirty="0"/>
          </a:p>
        </p:txBody>
      </p:sp>
      <p:sp>
        <p:nvSpPr>
          <p:cNvPr id="3" name="Content Placeholder 2"/>
          <p:cNvSpPr>
            <a:spLocks noGrp="1"/>
          </p:cNvSpPr>
          <p:nvPr>
            <p:ph idx="1"/>
          </p:nvPr>
        </p:nvSpPr>
        <p:spPr>
          <a:xfrm>
            <a:off x="1104293" y="1461248"/>
            <a:ext cx="8946541" cy="5143947"/>
          </a:xfrm>
        </p:spPr>
        <p:txBody>
          <a:bodyPr>
            <a:normAutofit fontScale="92500"/>
          </a:bodyPr>
          <a:lstStyle/>
          <a:p>
            <a:r>
              <a:rPr lang="en-US" dirty="0" smtClean="0"/>
              <a:t>For each web browser:</a:t>
            </a:r>
          </a:p>
          <a:p>
            <a:r>
              <a:rPr lang="en-US" dirty="0" smtClean="0"/>
              <a:t>Opened the private browsing and visited the following website:</a:t>
            </a:r>
          </a:p>
          <a:p>
            <a:r>
              <a:rPr lang="en-US" dirty="0" smtClean="0">
                <a:hlinkClick r:id="rId2"/>
              </a:rPr>
              <a:t>www.mirror.co.uk</a:t>
            </a:r>
            <a:endParaRPr lang="en-US" dirty="0" smtClean="0"/>
          </a:p>
          <a:p>
            <a:r>
              <a:rPr lang="en-US" dirty="0" smtClean="0">
                <a:hlinkClick r:id="rId3"/>
              </a:rPr>
              <a:t>www.uno.edu</a:t>
            </a:r>
            <a:endParaRPr lang="en-US" dirty="0" smtClean="0"/>
          </a:p>
          <a:p>
            <a:r>
              <a:rPr lang="en-US" dirty="0" smtClean="0">
                <a:hlinkClick r:id="rId4"/>
              </a:rPr>
              <a:t>www.livescore.com</a:t>
            </a:r>
            <a:endParaRPr lang="en-US" dirty="0" smtClean="0"/>
          </a:p>
          <a:p>
            <a:r>
              <a:rPr lang="en-US" dirty="0" smtClean="0"/>
              <a:t>Searched for the following terms on google:</a:t>
            </a:r>
          </a:p>
          <a:p>
            <a:r>
              <a:rPr lang="en-US" dirty="0" smtClean="0"/>
              <a:t>Black Friday</a:t>
            </a:r>
          </a:p>
          <a:p>
            <a:r>
              <a:rPr lang="en-US" dirty="0" smtClean="0"/>
              <a:t>Football</a:t>
            </a:r>
          </a:p>
          <a:p>
            <a:r>
              <a:rPr lang="en-US" dirty="0" smtClean="0"/>
              <a:t>Winter</a:t>
            </a:r>
          </a:p>
          <a:p>
            <a:r>
              <a:rPr lang="en-US" dirty="0" smtClean="0"/>
              <a:t>Logged into privateer place resident portal</a:t>
            </a:r>
          </a:p>
          <a:p>
            <a:r>
              <a:rPr lang="en-US" dirty="0"/>
              <a:t>https://portal.campushousing.com/UNO-Privateer-Place/Default.aspx?Params=L9ezxPcQnQuRGKTzF%2b4sxeNblvAA%2b26c&amp;_ga=2.189002987.1937925296.1511825121-710119258.1511825121</a:t>
            </a:r>
            <a:endParaRPr lang="en-US" dirty="0" smtClean="0"/>
          </a:p>
          <a:p>
            <a:endParaRPr lang="en-US" dirty="0" smtClean="0"/>
          </a:p>
        </p:txBody>
      </p:sp>
    </p:spTree>
    <p:extLst>
      <p:ext uri="{BB962C8B-B14F-4D97-AF65-F5344CB8AC3E}">
        <p14:creationId xmlns:p14="http://schemas.microsoft.com/office/powerpoint/2010/main" val="1559828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3836" y="901850"/>
            <a:ext cx="8946541" cy="5498950"/>
          </a:xfrm>
        </p:spPr>
        <p:txBody>
          <a:bodyPr>
            <a:normAutofit/>
          </a:bodyPr>
          <a:lstStyle/>
          <a:p>
            <a:r>
              <a:rPr lang="en-US" sz="2400" dirty="0" smtClean="0"/>
              <a:t>Stopped the private browsing and captured the RAM and pagefile using FTK Imager</a:t>
            </a:r>
          </a:p>
          <a:p>
            <a:endParaRPr lang="en-US" sz="2400" dirty="0" smtClean="0"/>
          </a:p>
          <a:p>
            <a:r>
              <a:rPr lang="en-US" sz="2400" dirty="0" smtClean="0"/>
              <a:t>Used whatchanged.exe to find the changes made in the filesystem by private browsing</a:t>
            </a:r>
          </a:p>
          <a:p>
            <a:endParaRPr lang="en-US" sz="2400" dirty="0" smtClean="0"/>
          </a:p>
          <a:p>
            <a:r>
              <a:rPr lang="en-US" sz="2400" dirty="0" smtClean="0"/>
              <a:t>Tried to recover any deleted data.</a:t>
            </a:r>
          </a:p>
          <a:p>
            <a:endParaRPr lang="en-US" sz="2400" dirty="0" smtClean="0"/>
          </a:p>
          <a:p>
            <a:r>
              <a:rPr lang="en-US" sz="2400" dirty="0" smtClean="0"/>
              <a:t>Analyzed the RAM using volatility and strings to find network connections, html code, usernames, passwords, images etc. related to private browsing</a:t>
            </a:r>
            <a:endParaRPr lang="en-US" sz="2400" dirty="0"/>
          </a:p>
        </p:txBody>
      </p:sp>
    </p:spTree>
    <p:extLst>
      <p:ext uri="{BB962C8B-B14F-4D97-AF65-F5344CB8AC3E}">
        <p14:creationId xmlns:p14="http://schemas.microsoft.com/office/powerpoint/2010/main" val="1568181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of the project</a:t>
            </a:r>
            <a:endParaRPr lang="en-US" dirty="0"/>
          </a:p>
        </p:txBody>
      </p:sp>
      <p:sp>
        <p:nvSpPr>
          <p:cNvPr id="3" name="Content Placeholder 2"/>
          <p:cNvSpPr>
            <a:spLocks noGrp="1"/>
          </p:cNvSpPr>
          <p:nvPr>
            <p:ph idx="1"/>
          </p:nvPr>
        </p:nvSpPr>
        <p:spPr/>
        <p:txBody>
          <a:bodyPr>
            <a:normAutofit/>
          </a:bodyPr>
          <a:lstStyle/>
          <a:p>
            <a:pPr algn="just"/>
            <a:r>
              <a:rPr lang="en-US" sz="2400" dirty="0" smtClean="0"/>
              <a:t>Forensic analysis of the browsing data of following browsers on </a:t>
            </a:r>
            <a:r>
              <a:rPr lang="en-US" sz="2400" dirty="0" err="1" smtClean="0"/>
              <a:t>Ubutnu</a:t>
            </a:r>
            <a:r>
              <a:rPr lang="en-US" sz="2400" dirty="0" smtClean="0"/>
              <a:t>, Windows 7 and Mac OSX.</a:t>
            </a:r>
          </a:p>
          <a:p>
            <a:pPr algn="just"/>
            <a:r>
              <a:rPr lang="en-US" sz="2400" dirty="0" smtClean="0"/>
              <a:t>Firefox, Google Chrome, Internet Explorer and Safari.</a:t>
            </a:r>
          </a:p>
          <a:p>
            <a:pPr algn="just"/>
            <a:r>
              <a:rPr lang="en-US" sz="2400" dirty="0" smtClean="0"/>
              <a:t>Analysis of the private browsing data on volatile memory and hard drive.</a:t>
            </a:r>
          </a:p>
          <a:p>
            <a:pPr algn="just"/>
            <a:r>
              <a:rPr lang="en-US" sz="2400" dirty="0" smtClean="0"/>
              <a:t>Retrieval of artifacts from the “private browsing” mode.</a:t>
            </a:r>
          </a:p>
          <a:p>
            <a:pPr algn="just"/>
            <a:r>
              <a:rPr lang="en-US" sz="2400" dirty="0" smtClean="0"/>
              <a:t>Retrieval of deleted </a:t>
            </a:r>
            <a:r>
              <a:rPr lang="en-US" sz="2400" dirty="0" smtClean="0"/>
              <a:t>normal browsing </a:t>
            </a:r>
            <a:r>
              <a:rPr lang="en-US" sz="2400" dirty="0" smtClean="0"/>
              <a:t>data.</a:t>
            </a:r>
          </a:p>
          <a:p>
            <a:pPr algn="just"/>
            <a:r>
              <a:rPr lang="en-US" sz="2400" dirty="0" smtClean="0"/>
              <a:t>Conclusion based on the privacy of </a:t>
            </a:r>
            <a:r>
              <a:rPr lang="en-US" sz="2400" dirty="0" smtClean="0"/>
              <a:t>browsers.</a:t>
            </a:r>
            <a:endParaRPr lang="en-US" sz="2400" dirty="0" smtClean="0"/>
          </a:p>
        </p:txBody>
      </p:sp>
      <p:sp>
        <p:nvSpPr>
          <p:cNvPr id="4" name="Slide Number Placeholder 3"/>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7956051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504" y="237565"/>
            <a:ext cx="9404723" cy="795169"/>
          </a:xfrm>
        </p:spPr>
        <p:txBody>
          <a:bodyPr/>
          <a:lstStyle/>
          <a:p>
            <a:r>
              <a:rPr lang="en-US" dirty="0" smtClean="0"/>
              <a:t>Microsoft Edge</a:t>
            </a:r>
            <a:endParaRPr lang="en-US" dirty="0"/>
          </a:p>
        </p:txBody>
      </p:sp>
      <p:sp>
        <p:nvSpPr>
          <p:cNvPr id="3" name="Content Placeholder 2"/>
          <p:cNvSpPr>
            <a:spLocks noGrp="1"/>
          </p:cNvSpPr>
          <p:nvPr>
            <p:ph idx="1"/>
          </p:nvPr>
        </p:nvSpPr>
        <p:spPr>
          <a:xfrm>
            <a:off x="1103312" y="1032734"/>
            <a:ext cx="8946541" cy="5215665"/>
          </a:xfrm>
        </p:spPr>
        <p:txBody>
          <a:bodyPr/>
          <a:lstStyle/>
          <a:p>
            <a:r>
              <a:rPr lang="en-US" dirty="0" smtClean="0"/>
              <a:t>According to Microsoft:</a:t>
            </a:r>
          </a:p>
          <a:p>
            <a:r>
              <a:rPr lang="en-US" dirty="0" smtClean="0"/>
              <a:t>“</a:t>
            </a:r>
            <a:r>
              <a:rPr lang="en-US" dirty="0"/>
              <a:t>When you use InPrivate tabs or windows, your browsing data (like your history, temporary internet files, and cookies) isn't saved on your PC once you're done</a:t>
            </a:r>
            <a:r>
              <a:rPr lang="en-US" dirty="0" smtClean="0"/>
              <a:t>.”</a:t>
            </a:r>
          </a:p>
          <a:p>
            <a:endParaRPr lang="en-US" dirty="0" smtClean="0"/>
          </a:p>
          <a:p>
            <a:r>
              <a:rPr lang="en-US" dirty="0" smtClean="0"/>
              <a:t>Findings:</a:t>
            </a:r>
          </a:p>
          <a:p>
            <a:r>
              <a:rPr lang="en-US" dirty="0" smtClean="0"/>
              <a:t>Unlike other browsers edge stores the private browsing data on filesystem and deletes it after the session.</a:t>
            </a:r>
          </a:p>
          <a:p>
            <a:r>
              <a:rPr lang="en-US" dirty="0" smtClean="0"/>
              <a:t>Using whatchanged.exe I found the changed made on file system and recovered the deleted files</a:t>
            </a:r>
            <a:endParaRPr lang="en-US" dirty="0"/>
          </a:p>
        </p:txBody>
      </p:sp>
    </p:spTree>
    <p:extLst>
      <p:ext uri="{BB962C8B-B14F-4D97-AF65-F5344CB8AC3E}">
        <p14:creationId xmlns:p14="http://schemas.microsoft.com/office/powerpoint/2010/main" val="1481332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2892910"/>
          </a:xfrm>
        </p:spPr>
        <p:txBody>
          <a:bodyPr/>
          <a:lstStyle/>
          <a:p>
            <a:r>
              <a:rPr lang="en-US" sz="1600" b="1" dirty="0"/>
              <a:t>Edge store the files in</a:t>
            </a:r>
            <a:br>
              <a:rPr lang="en-US" sz="1600" b="1" dirty="0"/>
            </a:br>
            <a:r>
              <a:rPr lang="en-US" sz="1600" b="1" dirty="0" smtClean="0"/>
              <a:t/>
            </a:r>
            <a:br>
              <a:rPr lang="en-US" sz="1600" b="1" dirty="0" smtClean="0"/>
            </a:br>
            <a:r>
              <a:rPr lang="en-US" sz="1600" b="1" dirty="0" smtClean="0"/>
              <a:t>C</a:t>
            </a:r>
            <a:r>
              <a:rPr lang="en-US" sz="1600" b="1" dirty="0"/>
              <a:t>:\</a:t>
            </a:r>
            <a:r>
              <a:rPr lang="en-US" sz="1600" b="1" dirty="0" smtClean="0"/>
              <a:t>Users\(username)\AppData\Local\Packages\Microsoft.MicrosoftEdge_(profile) \AC</a:t>
            </a:r>
            <a:r>
              <a:rPr lang="en-US" sz="1600" b="1" dirty="0"/>
              <a:t>\#!</a:t>
            </a:r>
            <a:r>
              <a:rPr lang="en-US" sz="1600" b="1" dirty="0" smtClean="0"/>
              <a:t>001\</a:t>
            </a:r>
            <a:r>
              <a:rPr lang="en-US" sz="1600" b="1" dirty="0" err="1" smtClean="0"/>
              <a:t>MicrosoftEdge</a:t>
            </a:r>
            <a:r>
              <a:rPr lang="en-US" sz="1600" b="1" dirty="0" smtClean="0"/>
              <a:t>\Cache</a:t>
            </a:r>
            <a:br>
              <a:rPr lang="en-US" sz="1600" b="1" dirty="0" smtClean="0"/>
            </a:br>
            <a:r>
              <a:rPr lang="en-US" sz="1600" b="1" dirty="0"/>
              <a:t>C:\Users\(username)\AppData\Local\Packages\Microsoft.MicrosoftEdge_(profile) \AC\#!</a:t>
            </a:r>
            <a:r>
              <a:rPr lang="en-US" sz="1600" b="1" dirty="0" smtClean="0"/>
              <a:t>002\</a:t>
            </a:r>
            <a:r>
              <a:rPr lang="en-US" sz="1600" b="1" dirty="0" err="1" smtClean="0"/>
              <a:t>MicrosoftEdge</a:t>
            </a:r>
            <a:r>
              <a:rPr lang="en-US" sz="1600" b="1" dirty="0" smtClean="0"/>
              <a:t>\Cache</a:t>
            </a:r>
            <a:br>
              <a:rPr lang="en-US" sz="1600" b="1" dirty="0" smtClean="0"/>
            </a:br>
            <a:r>
              <a:rPr lang="en-US" sz="1600" b="1" dirty="0"/>
              <a:t/>
            </a:r>
            <a:br>
              <a:rPr lang="en-US" sz="1600" b="1" dirty="0"/>
            </a:br>
            <a:r>
              <a:rPr lang="en-US" sz="1600" b="1" dirty="0" smtClean="0"/>
              <a:t>In my case:</a:t>
            </a:r>
            <a:r>
              <a:rPr lang="en-US" sz="1600" b="1" dirty="0"/>
              <a:t/>
            </a:r>
            <a:br>
              <a:rPr lang="en-US" sz="1600" b="1" dirty="0"/>
            </a:br>
            <a:r>
              <a:rPr lang="en-US" sz="1600" b="1" dirty="0"/>
              <a:t>C:\Users\test\AppData\Local\Packages\Microsoft.MicrosoftEdge_8wekyb3d8bbwe\AC\#!001\MicrosoftEdge\Cache</a:t>
            </a:r>
            <a:br>
              <a:rPr lang="en-US" sz="1600" b="1" dirty="0"/>
            </a:br>
            <a:r>
              <a:rPr lang="en-US" sz="1600" b="1" dirty="0"/>
              <a:t>C:\Users\test\AppData\Local\Packages\Microsoft.MicrosoftEdge_8wekyb3d8bbwe\AC\#!</a:t>
            </a:r>
            <a:r>
              <a:rPr lang="en-US" sz="1600" b="1" dirty="0" smtClean="0"/>
              <a:t>002\MicrosoftEdge\Cache</a:t>
            </a:r>
            <a:endParaRPr lang="en-US" sz="1600" b="1" dirty="0"/>
          </a:p>
        </p:txBody>
      </p:sp>
      <p:sp>
        <p:nvSpPr>
          <p:cNvPr id="3" name="Content Placeholder 2"/>
          <p:cNvSpPr>
            <a:spLocks noGrp="1"/>
          </p:cNvSpPr>
          <p:nvPr>
            <p:ph idx="1"/>
          </p:nvPr>
        </p:nvSpPr>
        <p:spPr>
          <a:xfrm>
            <a:off x="646112" y="3420932"/>
            <a:ext cx="9403742" cy="2827467"/>
          </a:xfrm>
        </p:spPr>
        <p:txBody>
          <a:bodyPr/>
          <a:lstStyle/>
          <a:p>
            <a:endParaRPr lang="en-US" dirty="0" smtClean="0"/>
          </a:p>
          <a:p>
            <a:r>
              <a:rPr lang="en-US" dirty="0" smtClean="0"/>
              <a:t>Recuva recovered around 700 files including </a:t>
            </a:r>
            <a:r>
              <a:rPr lang="en-US" dirty="0" err="1" smtClean="0"/>
              <a:t>html,JavaScript</a:t>
            </a:r>
            <a:r>
              <a:rPr lang="en-US" dirty="0" smtClean="0"/>
              <a:t> and images.</a:t>
            </a:r>
          </a:p>
        </p:txBody>
      </p:sp>
    </p:spTree>
    <p:extLst>
      <p:ext uri="{BB962C8B-B14F-4D97-AF65-F5344CB8AC3E}">
        <p14:creationId xmlns:p14="http://schemas.microsoft.com/office/powerpoint/2010/main" val="4216506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061" y="86061"/>
            <a:ext cx="9964773" cy="1767187"/>
          </a:xfrm>
        </p:spPr>
        <p:txBody>
          <a:bodyPr/>
          <a:lstStyle/>
          <a:p>
            <a:r>
              <a:rPr lang="en-US" sz="1400" dirty="0" smtClean="0"/>
              <a:t>Some of the recovered artifacts:</a:t>
            </a:r>
            <a:endParaRPr lang="en-US" sz="1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7321" y="498681"/>
            <a:ext cx="3804043" cy="2709134"/>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8447" y="3324113"/>
            <a:ext cx="3760601" cy="339665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6890" y="3324113"/>
            <a:ext cx="3115110" cy="3396658"/>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676" y="3324113"/>
            <a:ext cx="4437992" cy="3396658"/>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92624" y="498681"/>
            <a:ext cx="3829722" cy="2709134"/>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34180" y="498681"/>
            <a:ext cx="3833308" cy="2709134"/>
          </a:xfrm>
          <a:prstGeom prst="rect">
            <a:avLst/>
          </a:prstGeom>
        </p:spPr>
      </p:pic>
    </p:spTree>
    <p:extLst>
      <p:ext uri="{BB962C8B-B14F-4D97-AF65-F5344CB8AC3E}">
        <p14:creationId xmlns:p14="http://schemas.microsoft.com/office/powerpoint/2010/main" val="8712188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RAM</a:t>
            </a:r>
            <a:endParaRPr lang="en-US" dirty="0"/>
          </a:p>
        </p:txBody>
      </p:sp>
      <p:sp>
        <p:nvSpPr>
          <p:cNvPr id="3" name="Content Placeholder 2"/>
          <p:cNvSpPr>
            <a:spLocks noGrp="1"/>
          </p:cNvSpPr>
          <p:nvPr>
            <p:ph idx="1"/>
          </p:nvPr>
        </p:nvSpPr>
        <p:spPr>
          <a:xfrm>
            <a:off x="1103312" y="1495314"/>
            <a:ext cx="8946541" cy="4753086"/>
          </a:xfrm>
        </p:spPr>
        <p:txBody>
          <a:bodyPr/>
          <a:lstStyle/>
          <a:p>
            <a:r>
              <a:rPr lang="en-US" dirty="0" smtClean="0"/>
              <a:t>I was unable to find connection between the host and visited websites. Most of the ips found during ram analysis were related to akami, amazon and other third party servers and content distributors. But the strings analysis of RAM showed the get request to all the websites visited during private session</a:t>
            </a:r>
            <a:endParaRPr lang="en-US" dirty="0"/>
          </a:p>
        </p:txBody>
      </p:sp>
    </p:spTree>
    <p:extLst>
      <p:ext uri="{BB962C8B-B14F-4D97-AF65-F5344CB8AC3E}">
        <p14:creationId xmlns:p14="http://schemas.microsoft.com/office/powerpoint/2010/main" val="1750814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Google Chrome:</a:t>
            </a:r>
            <a:br>
              <a:rPr lang="en-US" dirty="0" smtClean="0"/>
            </a:br>
            <a:r>
              <a:rPr lang="en-US" sz="2400" dirty="0" smtClean="0"/>
              <a:t>“Chrome </a:t>
            </a:r>
            <a:r>
              <a:rPr lang="en-US" sz="2400" dirty="0"/>
              <a:t>doesn't save your browsing history or information entered in forms. Cookies and site data are remembered while you're browsing, but deleted when you close Incognito mode</a:t>
            </a:r>
            <a:r>
              <a:rPr lang="en-US" sz="2400" dirty="0" smtClean="0"/>
              <a:t>.”</a:t>
            </a:r>
            <a:endParaRPr lang="en-US" sz="2400" dirty="0"/>
          </a:p>
        </p:txBody>
      </p:sp>
      <p:sp>
        <p:nvSpPr>
          <p:cNvPr id="3" name="Content Placeholder 2"/>
          <p:cNvSpPr>
            <a:spLocks noGrp="1"/>
          </p:cNvSpPr>
          <p:nvPr>
            <p:ph idx="1"/>
          </p:nvPr>
        </p:nvSpPr>
        <p:spPr>
          <a:xfrm>
            <a:off x="527777" y="2972043"/>
            <a:ext cx="9403742" cy="4395151"/>
          </a:xfrm>
        </p:spPr>
        <p:txBody>
          <a:bodyPr/>
          <a:lstStyle/>
          <a:p>
            <a:r>
              <a:rPr lang="en-US" dirty="0" smtClean="0"/>
              <a:t>When you use incognito window google Chorme store the data on RAM.</a:t>
            </a:r>
          </a:p>
          <a:p>
            <a:r>
              <a:rPr lang="en-US" dirty="0" smtClean="0"/>
              <a:t>Findings:</a:t>
            </a:r>
          </a:p>
          <a:p>
            <a:pPr marL="0" indent="0">
              <a:buNone/>
            </a:pPr>
            <a:r>
              <a:rPr lang="en-US" dirty="0"/>
              <a:t>	</a:t>
            </a:r>
            <a:r>
              <a:rPr lang="en-US" dirty="0" smtClean="0"/>
              <a:t>There was some changes in the file system in </a:t>
            </a:r>
          </a:p>
          <a:p>
            <a:pPr marL="0" indent="0">
              <a:buNone/>
            </a:pPr>
            <a:r>
              <a:rPr lang="en-US" dirty="0"/>
              <a:t>C:\Users\test\AppData\Local\Google\Chrome\User </a:t>
            </a:r>
            <a:r>
              <a:rPr lang="en-US" dirty="0" smtClean="0"/>
              <a:t>Data\Default\</a:t>
            </a:r>
          </a:p>
          <a:p>
            <a:pPr marL="0" indent="0">
              <a:buNone/>
            </a:pPr>
            <a:r>
              <a:rPr lang="en-US" dirty="0" smtClean="0"/>
              <a:t>But my recovery software was unable to recover those files</a:t>
            </a:r>
            <a:endParaRPr lang="en-US" dirty="0"/>
          </a:p>
        </p:txBody>
      </p:sp>
    </p:spTree>
    <p:extLst>
      <p:ext uri="{BB962C8B-B14F-4D97-AF65-F5344CB8AC3E}">
        <p14:creationId xmlns:p14="http://schemas.microsoft.com/office/powerpoint/2010/main" val="2883822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17161"/>
            <a:ext cx="12180436" cy="2383668"/>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155" y="3037159"/>
            <a:ext cx="10128633" cy="3229426"/>
          </a:xfrm>
          <a:prstGeom prst="rect">
            <a:avLst/>
          </a:prstGeom>
        </p:spPr>
      </p:pic>
    </p:spTree>
    <p:extLst>
      <p:ext uri="{BB962C8B-B14F-4D97-AF65-F5344CB8AC3E}">
        <p14:creationId xmlns:p14="http://schemas.microsoft.com/office/powerpoint/2010/main" val="1891770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107141"/>
          </a:xfrm>
        </p:spPr>
        <p:txBody>
          <a:bodyPr/>
          <a:lstStyle/>
          <a:p>
            <a:r>
              <a:rPr lang="en-US" dirty="0" smtClean="0"/>
              <a:t>RAM</a:t>
            </a:r>
            <a:endParaRPr lang="en-US" dirty="0"/>
          </a:p>
        </p:txBody>
      </p:sp>
      <p:sp>
        <p:nvSpPr>
          <p:cNvPr id="3" name="Content Placeholder 2"/>
          <p:cNvSpPr>
            <a:spLocks noGrp="1"/>
          </p:cNvSpPr>
          <p:nvPr>
            <p:ph idx="1"/>
          </p:nvPr>
        </p:nvSpPr>
        <p:spPr>
          <a:xfrm>
            <a:off x="785308" y="1161826"/>
            <a:ext cx="9264545" cy="5086573"/>
          </a:xfrm>
        </p:spPr>
        <p:txBody>
          <a:bodyPr/>
          <a:lstStyle/>
          <a:p>
            <a:r>
              <a:rPr lang="en-US" dirty="0" smtClean="0"/>
              <a:t>My goal was to find the network connections made by the host and figure out the webpages visited. So I used volatility to analyze the network information. So I used netscan commands to scan for tcp connections.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652" y="2481747"/>
            <a:ext cx="10058400" cy="3616045"/>
          </a:xfrm>
          <a:prstGeom prst="rect">
            <a:avLst/>
          </a:prstGeom>
        </p:spPr>
      </p:pic>
    </p:spTree>
    <p:extLst>
      <p:ext uri="{BB962C8B-B14F-4D97-AF65-F5344CB8AC3E}">
        <p14:creationId xmlns:p14="http://schemas.microsoft.com/office/powerpoint/2010/main" val="12515745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0126" y="234876"/>
            <a:ext cx="8946541" cy="4195481"/>
          </a:xfrm>
        </p:spPr>
        <p:txBody>
          <a:bodyPr/>
          <a:lstStyle/>
          <a:p>
            <a:r>
              <a:rPr lang="en-US" dirty="0" smtClean="0"/>
              <a:t>But almost all the connections found were to third party servers and content provides like akami.</a:t>
            </a:r>
          </a:p>
          <a:p>
            <a:r>
              <a:rPr lang="en-US" dirty="0" smtClean="0"/>
              <a:t>There was one tcp connection with </a:t>
            </a:r>
            <a:r>
              <a:rPr lang="en-US" dirty="0" smtClean="0">
                <a:hlinkClick r:id="rId2"/>
              </a:rPr>
              <a:t>www.google.com</a:t>
            </a:r>
            <a:r>
              <a:rPr lang="en-US" dirty="0" smtClean="0"/>
              <a:t> 216.58.194.65:80</a:t>
            </a:r>
          </a:p>
          <a:p>
            <a:r>
              <a:rPr lang="en-US" dirty="0" smtClean="0"/>
              <a:t>Then I used strings tool to find the readable strings present in the ram and was able to see the http request made to websites in experiment. </a:t>
            </a:r>
            <a:endParaRPr lang="en-US" dirty="0"/>
          </a:p>
          <a:p>
            <a:r>
              <a:rPr lang="en-US" dirty="0" smtClean="0"/>
              <a:t>I also found large amount of html code which can be used to reconstruct the webpages.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3586026"/>
            <a:ext cx="8832028" cy="2762636"/>
          </a:xfrm>
          <a:prstGeom prst="rect">
            <a:avLst/>
          </a:prstGeom>
        </p:spPr>
      </p:pic>
    </p:spTree>
    <p:extLst>
      <p:ext uri="{BB962C8B-B14F-4D97-AF65-F5344CB8AC3E}">
        <p14:creationId xmlns:p14="http://schemas.microsoft.com/office/powerpoint/2010/main" val="12201751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803" y="-116298"/>
            <a:ext cx="9404723" cy="1400530"/>
          </a:xfrm>
        </p:spPr>
        <p:txBody>
          <a:bodyPr/>
          <a:lstStyle/>
          <a:p>
            <a:r>
              <a:rPr lang="en-US" dirty="0" smtClean="0"/>
              <a:t>Mozilla Firefox</a:t>
            </a:r>
            <a:endParaRPr lang="en-US" dirty="0"/>
          </a:p>
        </p:txBody>
      </p:sp>
      <p:sp>
        <p:nvSpPr>
          <p:cNvPr id="3" name="Content Placeholder 2"/>
          <p:cNvSpPr>
            <a:spLocks noGrp="1"/>
          </p:cNvSpPr>
          <p:nvPr>
            <p:ph idx="1"/>
          </p:nvPr>
        </p:nvSpPr>
        <p:spPr>
          <a:xfrm>
            <a:off x="315803" y="487148"/>
            <a:ext cx="8946541" cy="4195481"/>
          </a:xfrm>
        </p:spPr>
        <p:txBody>
          <a:bodyPr/>
          <a:lstStyle/>
          <a:p>
            <a:r>
              <a:rPr lang="en-US" dirty="0" smtClean="0"/>
              <a:t>Similar to chrome, Firefox also don’t save visited pages, cookies, searches and temporary files during the private browsing and most of the data is stored on RAM.</a:t>
            </a:r>
          </a:p>
          <a:p>
            <a:r>
              <a:rPr lang="en-US" dirty="0"/>
              <a:t>Findings:</a:t>
            </a:r>
          </a:p>
          <a:p>
            <a:r>
              <a:rPr lang="en-US" dirty="0"/>
              <a:t>The whatchanged.exe showed that filesystem was changed after the private browsing </a:t>
            </a:r>
            <a:r>
              <a:rPr lang="en-US" dirty="0" smtClean="0"/>
              <a:t>session and some files in the cache2\entries were deleted after the session and I am unable to recover these.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803" y="2915321"/>
            <a:ext cx="10398833" cy="3945731"/>
          </a:xfrm>
          <a:prstGeom prst="rect">
            <a:avLst/>
          </a:prstGeom>
        </p:spPr>
      </p:pic>
    </p:spTree>
    <p:extLst>
      <p:ext uri="{BB962C8B-B14F-4D97-AF65-F5344CB8AC3E}">
        <p14:creationId xmlns:p14="http://schemas.microsoft.com/office/powerpoint/2010/main" val="37711317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RAM:</a:t>
            </a:r>
            <a:endParaRPr lang="en-US" dirty="0"/>
          </a:p>
        </p:txBody>
      </p:sp>
      <p:sp>
        <p:nvSpPr>
          <p:cNvPr id="3" name="Content Placeholder 2"/>
          <p:cNvSpPr>
            <a:spLocks noGrp="1"/>
          </p:cNvSpPr>
          <p:nvPr>
            <p:ph idx="1"/>
          </p:nvPr>
        </p:nvSpPr>
        <p:spPr/>
        <p:txBody>
          <a:bodyPr/>
          <a:lstStyle/>
          <a:p>
            <a:r>
              <a:rPr lang="en-US" dirty="0" smtClean="0"/>
              <a:t>The RAM analysis of Firefox were similar to chrome and edge and most of the tcp connection were to third party servers and content provides.</a:t>
            </a:r>
            <a:br>
              <a:rPr lang="en-US" dirty="0" smtClean="0"/>
            </a:br>
            <a:endParaRPr lang="en-US" dirty="0" smtClean="0"/>
          </a:p>
          <a:p>
            <a:r>
              <a:rPr lang="en-US" dirty="0" smtClean="0"/>
              <a:t>String results showed the get requests to websites and html code.</a:t>
            </a:r>
            <a:endParaRPr lang="en-US" dirty="0"/>
          </a:p>
        </p:txBody>
      </p:sp>
    </p:spTree>
    <p:extLst>
      <p:ext uri="{BB962C8B-B14F-4D97-AF65-F5344CB8AC3E}">
        <p14:creationId xmlns:p14="http://schemas.microsoft.com/office/powerpoint/2010/main" val="258419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Contents</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3</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231636004"/>
              </p:ext>
            </p:extLst>
          </p:nvPr>
        </p:nvGraphicFramePr>
        <p:xfrm>
          <a:off x="1196623" y="1275642"/>
          <a:ext cx="8128000" cy="5157937"/>
        </p:xfrm>
        <a:graphic>
          <a:graphicData uri="http://schemas.openxmlformats.org/drawingml/2006/table">
            <a:tbl>
              <a:tblPr firstRow="1" bandRow="1">
                <a:tableStyleId>{5C22544A-7EE6-4342-B048-85BDC9FD1C3A}</a:tableStyleId>
              </a:tblPr>
              <a:tblGrid>
                <a:gridCol w="4063999">
                  <a:extLst>
                    <a:ext uri="{9D8B030D-6E8A-4147-A177-3AD203B41FA5}">
                      <a16:colId xmlns:a16="http://schemas.microsoft.com/office/drawing/2014/main" val="3176058327"/>
                    </a:ext>
                  </a:extLst>
                </a:gridCol>
                <a:gridCol w="4064001">
                  <a:extLst>
                    <a:ext uri="{9D8B030D-6E8A-4147-A177-3AD203B41FA5}">
                      <a16:colId xmlns:a16="http://schemas.microsoft.com/office/drawing/2014/main" val="1560325722"/>
                    </a:ext>
                  </a:extLst>
                </a:gridCol>
              </a:tblGrid>
              <a:tr h="2573869">
                <a:tc>
                  <a:txBody>
                    <a:bodyPr/>
                    <a:lstStyle/>
                    <a:p>
                      <a:r>
                        <a:rPr lang="en-US" dirty="0" smtClean="0"/>
                        <a:t>Part</a:t>
                      </a:r>
                      <a:r>
                        <a:rPr lang="en-US" baseline="0" dirty="0" smtClean="0"/>
                        <a:t> One :</a:t>
                      </a:r>
                      <a:br>
                        <a:rPr lang="en-US" baseline="0" dirty="0" smtClean="0"/>
                      </a:br>
                      <a:r>
                        <a:rPr lang="en-US" baseline="0" dirty="0" smtClean="0"/>
                        <a:t>Forensic Analysis of deleted browsing.</a:t>
                      </a:r>
                    </a:p>
                    <a:p>
                      <a:endParaRPr lang="en-US" baseline="0" dirty="0" smtClean="0"/>
                    </a:p>
                    <a:p>
                      <a:r>
                        <a:rPr lang="en-US" baseline="0" dirty="0" smtClean="0"/>
                        <a:t>Privacy – Browser Fingerprinting</a:t>
                      </a:r>
                    </a:p>
                    <a:p>
                      <a:endParaRPr lang="en-US" baseline="0" dirty="0" smtClean="0"/>
                    </a:p>
                    <a:p>
                      <a:r>
                        <a:rPr lang="en-US" baseline="0" dirty="0" smtClean="0"/>
                        <a:t>-</a:t>
                      </a:r>
                      <a:r>
                        <a:rPr lang="en-US" baseline="0" dirty="0" err="1" smtClean="0"/>
                        <a:t>Shrey</a:t>
                      </a:r>
                      <a:r>
                        <a:rPr lang="en-US" baseline="0" dirty="0" smtClean="0"/>
                        <a:t> </a:t>
                      </a:r>
                      <a:r>
                        <a:rPr lang="en-US" baseline="0" dirty="0" err="1" smtClean="0"/>
                        <a:t>Dhungana</a:t>
                      </a:r>
                      <a:endParaRPr lang="en-US" dirty="0"/>
                    </a:p>
                  </a:txBody>
                  <a:tcPr/>
                </a:tc>
                <a:tc>
                  <a:txBody>
                    <a:bodyPr/>
                    <a:lstStyle/>
                    <a:p>
                      <a:r>
                        <a:rPr lang="en-US" dirty="0" smtClean="0"/>
                        <a:t>Pages :</a:t>
                      </a:r>
                      <a:br>
                        <a:rPr lang="en-US" dirty="0" smtClean="0"/>
                      </a:br>
                      <a:r>
                        <a:rPr lang="en-US" dirty="0" smtClean="0"/>
                        <a:t>5 -13</a:t>
                      </a:r>
                    </a:p>
                    <a:p>
                      <a:endParaRPr lang="en-US" dirty="0" smtClean="0"/>
                    </a:p>
                    <a:p>
                      <a:r>
                        <a:rPr lang="en-US" dirty="0" smtClean="0"/>
                        <a:t>14-6</a:t>
                      </a:r>
                    </a:p>
                    <a:p>
                      <a:endParaRPr lang="en-US" dirty="0"/>
                    </a:p>
                  </a:txBody>
                  <a:tcPr/>
                </a:tc>
                <a:extLst>
                  <a:ext uri="{0D108BD9-81ED-4DB2-BD59-A6C34878D82A}">
                    <a16:rowId xmlns:a16="http://schemas.microsoft.com/office/drawing/2014/main" val="2687912498"/>
                  </a:ext>
                </a:extLst>
              </a:tr>
              <a:tr h="2061528">
                <a:tc>
                  <a:txBody>
                    <a:bodyPr/>
                    <a:lstStyle/>
                    <a:p>
                      <a:r>
                        <a:rPr lang="en-US" dirty="0" smtClean="0"/>
                        <a:t>Part Two:</a:t>
                      </a:r>
                    </a:p>
                    <a:p>
                      <a:r>
                        <a:rPr lang="en-US" dirty="0" smtClean="0"/>
                        <a:t>Retrieval</a:t>
                      </a:r>
                      <a:r>
                        <a:rPr lang="en-US" baseline="0" dirty="0" smtClean="0"/>
                        <a:t> of Artifacts from Private Browsing.</a:t>
                      </a:r>
                    </a:p>
                    <a:p>
                      <a:endParaRPr lang="en-US" baseline="0" dirty="0" smtClean="0"/>
                    </a:p>
                    <a:p>
                      <a:r>
                        <a:rPr lang="en-US" baseline="0" dirty="0" smtClean="0"/>
                        <a:t>-Syed Ali </a:t>
                      </a:r>
                      <a:r>
                        <a:rPr lang="en-US" baseline="0" dirty="0" err="1" smtClean="0"/>
                        <a:t>Qasim</a:t>
                      </a:r>
                      <a:r>
                        <a:rPr lang="en-US" baseline="0" dirty="0" smtClean="0"/>
                        <a:t> </a:t>
                      </a:r>
                      <a:endParaRPr lang="en-US" dirty="0" smtClean="0"/>
                    </a:p>
                  </a:txBody>
                  <a:tcPr/>
                </a:tc>
                <a:tc>
                  <a:txBody>
                    <a:bodyPr/>
                    <a:lstStyle/>
                    <a:p>
                      <a:r>
                        <a:rPr lang="en-US" dirty="0" smtClean="0"/>
                        <a:t>17 -30</a:t>
                      </a:r>
                      <a:endParaRPr lang="en-US" dirty="0"/>
                    </a:p>
                  </a:txBody>
                  <a:tcPr/>
                </a:tc>
                <a:extLst>
                  <a:ext uri="{0D108BD9-81ED-4DB2-BD59-A6C34878D82A}">
                    <a16:rowId xmlns:a16="http://schemas.microsoft.com/office/drawing/2014/main" val="1927602323"/>
                  </a:ext>
                </a:extLst>
              </a:tr>
              <a:tr h="522540">
                <a:tc>
                  <a:txBody>
                    <a:bodyPr/>
                    <a:lstStyle/>
                    <a:p>
                      <a:r>
                        <a:rPr lang="en-US" dirty="0" smtClean="0"/>
                        <a:t>Conclusion and</a:t>
                      </a:r>
                      <a:r>
                        <a:rPr lang="en-US" baseline="0" dirty="0" smtClean="0"/>
                        <a:t> Related Work</a:t>
                      </a:r>
                      <a:endParaRPr lang="en-US" dirty="0"/>
                    </a:p>
                  </a:txBody>
                  <a:tcPr/>
                </a:tc>
                <a:tc>
                  <a:txBody>
                    <a:bodyPr/>
                    <a:lstStyle/>
                    <a:p>
                      <a:r>
                        <a:rPr lang="en-US" dirty="0" smtClean="0"/>
                        <a:t>31-33</a:t>
                      </a:r>
                      <a:endParaRPr lang="en-US" dirty="0"/>
                    </a:p>
                  </a:txBody>
                  <a:tcPr/>
                </a:tc>
                <a:extLst>
                  <a:ext uri="{0D108BD9-81ED-4DB2-BD59-A6C34878D82A}">
                    <a16:rowId xmlns:a16="http://schemas.microsoft.com/office/drawing/2014/main" val="2797912920"/>
                  </a:ext>
                </a:extLst>
              </a:tr>
            </a:tbl>
          </a:graphicData>
        </a:graphic>
      </p:graphicFrame>
    </p:spTree>
    <p:extLst>
      <p:ext uri="{BB962C8B-B14F-4D97-AF65-F5344CB8AC3E}">
        <p14:creationId xmlns:p14="http://schemas.microsoft.com/office/powerpoint/2010/main" val="4100987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0761" y="516367"/>
            <a:ext cx="8500753" cy="3881717"/>
          </a:xfrm>
        </p:spPr>
        <p:txBody>
          <a:bodyPr>
            <a:normAutofit/>
          </a:bodyPr>
          <a:lstStyle/>
          <a:p>
            <a:r>
              <a:rPr lang="en-US" sz="2800" dirty="0" smtClean="0"/>
              <a:t>A separate experiment was run to test the known DNS caching threat.</a:t>
            </a:r>
          </a:p>
          <a:p>
            <a:r>
              <a:rPr lang="en-US" sz="1800" dirty="0" smtClean="0"/>
              <a:t>The vulnerability is caused due to the operating system caching all the DNS queries sent by a web browser. We confirm that this vulnerability still persist in latest versions of all browsers. The queries made during the private sessions are also not removed/deleted and anyone on the system can see this.</a:t>
            </a:r>
            <a:endParaRPr lang="en-US" sz="1800" dirty="0"/>
          </a:p>
        </p:txBody>
      </p:sp>
    </p:spTree>
    <p:extLst>
      <p:ext uri="{BB962C8B-B14F-4D97-AF65-F5344CB8AC3E}">
        <p14:creationId xmlns:p14="http://schemas.microsoft.com/office/powerpoint/2010/main" val="1871150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Conclusions</a:t>
            </a:r>
            <a:endParaRPr lang="en-US" dirty="0"/>
          </a:p>
        </p:txBody>
      </p:sp>
      <p:sp>
        <p:nvSpPr>
          <p:cNvPr id="6" name="Content Placeholder 5"/>
          <p:cNvSpPr>
            <a:spLocks noGrp="1"/>
          </p:cNvSpPr>
          <p:nvPr>
            <p:ph idx="1"/>
          </p:nvPr>
        </p:nvSpPr>
        <p:spPr/>
        <p:txBody>
          <a:bodyPr>
            <a:normAutofit lnSpcReduction="10000"/>
          </a:bodyPr>
          <a:lstStyle/>
          <a:p>
            <a:r>
              <a:rPr lang="en-US" dirty="0" smtClean="0"/>
              <a:t>Deleting Browsing history does not remove the track of web browsing.</a:t>
            </a:r>
          </a:p>
          <a:p>
            <a:r>
              <a:rPr lang="en-US" dirty="0" smtClean="0"/>
              <a:t>Private Browsing does not save the data to the hard drive but memory analysis can help to retrieve it.</a:t>
            </a:r>
          </a:p>
          <a:p>
            <a:r>
              <a:rPr lang="en-US" dirty="0" smtClean="0"/>
              <a:t>In Microsoft Edge private browsing data is saved to hard drive and deleted it. So, retrieval is possible.</a:t>
            </a:r>
          </a:p>
          <a:p>
            <a:r>
              <a:rPr lang="en-US" dirty="0" smtClean="0"/>
              <a:t>DNS cache after private browsing is still visible in all four major browsers.</a:t>
            </a:r>
          </a:p>
          <a:p>
            <a:r>
              <a:rPr lang="en-US" dirty="0" smtClean="0"/>
              <a:t>A website can track a user using browser fingerprinting which can not be prevented by private browsing.</a:t>
            </a:r>
          </a:p>
          <a:p>
            <a:r>
              <a:rPr lang="en-US" dirty="0" smtClean="0"/>
              <a:t>Tor browser or Tor extension for Firefox are examples that provide relatively anonymous browsing.</a:t>
            </a:r>
          </a:p>
          <a:p>
            <a:endParaRPr lang="en-US" dirty="0"/>
          </a:p>
        </p:txBody>
      </p:sp>
      <p:sp>
        <p:nvSpPr>
          <p:cNvPr id="2" name="Slide Number Placeholder 1"/>
          <p:cNvSpPr>
            <a:spLocks noGrp="1"/>
          </p:cNvSpPr>
          <p:nvPr>
            <p:ph type="sldNum" sz="quarter" idx="12"/>
          </p:nvPr>
        </p:nvSpPr>
        <p:spPr/>
        <p:txBody>
          <a:bodyPr/>
          <a:lstStyle/>
          <a:p>
            <a:fld id="{D57F1E4F-1CFF-5643-939E-02111984F565}" type="slidenum">
              <a:rPr lang="en-US" smtClean="0"/>
              <a:t>31</a:t>
            </a:fld>
            <a:endParaRPr lang="en-US" dirty="0"/>
          </a:p>
        </p:txBody>
      </p:sp>
    </p:spTree>
    <p:extLst>
      <p:ext uri="{BB962C8B-B14F-4D97-AF65-F5344CB8AC3E}">
        <p14:creationId xmlns:p14="http://schemas.microsoft.com/office/powerpoint/2010/main" val="39598237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Works:</a:t>
            </a:r>
            <a:br>
              <a:rPr lang="en-US" dirty="0" smtClean="0"/>
            </a:br>
            <a:r>
              <a:rPr lang="en-US" dirty="0"/>
              <a:t/>
            </a:r>
            <a:br>
              <a:rPr lang="en-US" dirty="0"/>
            </a:br>
            <a:endParaRPr lang="en-US" dirty="0"/>
          </a:p>
        </p:txBody>
      </p:sp>
      <p:sp>
        <p:nvSpPr>
          <p:cNvPr id="6" name="Content Placeholder 5"/>
          <p:cNvSpPr>
            <a:spLocks noGrp="1"/>
          </p:cNvSpPr>
          <p:nvPr>
            <p:ph idx="1"/>
          </p:nvPr>
        </p:nvSpPr>
        <p:spPr>
          <a:xfrm>
            <a:off x="1103312" y="1253068"/>
            <a:ext cx="8946541" cy="4995332"/>
          </a:xfrm>
        </p:spPr>
        <p:txBody>
          <a:bodyPr>
            <a:normAutofit/>
          </a:bodyPr>
          <a:lstStyle/>
          <a:p>
            <a:pPr marL="0" indent="0">
              <a:buNone/>
            </a:pPr>
            <a:r>
              <a:rPr lang="en-US" dirty="0" smtClean="0"/>
              <a:t> 1</a:t>
            </a:r>
            <a:r>
              <a:rPr lang="en-US" sz="1600" dirty="0" smtClean="0"/>
              <a:t>. Aggarwal</a:t>
            </a:r>
            <a:r>
              <a:rPr lang="en-US" sz="1600" dirty="0"/>
              <a:t>, Gaurav, </a:t>
            </a:r>
            <a:r>
              <a:rPr lang="en-US" sz="1600" dirty="0" err="1"/>
              <a:t>Elie</a:t>
            </a:r>
            <a:r>
              <a:rPr lang="en-US" sz="1600" dirty="0"/>
              <a:t> </a:t>
            </a:r>
            <a:r>
              <a:rPr lang="en-US" sz="1600" dirty="0" err="1"/>
              <a:t>Bursztein</a:t>
            </a:r>
            <a:r>
              <a:rPr lang="en-US" sz="1600" dirty="0"/>
              <a:t>, Collin Jackson, and Dan </a:t>
            </a:r>
            <a:r>
              <a:rPr lang="en-US" sz="1600" dirty="0" err="1"/>
              <a:t>Boneh</a:t>
            </a:r>
            <a:r>
              <a:rPr lang="en-US" sz="1600" dirty="0"/>
              <a:t>. </a:t>
            </a:r>
            <a:r>
              <a:rPr lang="en-US" sz="1600" dirty="0" smtClean="0"/>
              <a:t>An </a:t>
            </a:r>
            <a:r>
              <a:rPr lang="en-US" sz="1600" dirty="0"/>
              <a:t>Analysis </a:t>
            </a:r>
            <a:r>
              <a:rPr lang="en-US" sz="1600" dirty="0" smtClean="0"/>
              <a:t>of Private </a:t>
            </a:r>
            <a:r>
              <a:rPr lang="en-US" sz="1600" dirty="0"/>
              <a:t>Browsing Modes in Modern Browsers." Proceedings of the 19th USENIX </a:t>
            </a:r>
            <a:r>
              <a:rPr lang="en-US" sz="1600" dirty="0" smtClean="0"/>
              <a:t>Security Symposium</a:t>
            </a:r>
            <a:r>
              <a:rPr lang="en-US" sz="1600" dirty="0"/>
              <a:t>, </a:t>
            </a:r>
            <a:r>
              <a:rPr lang="en-US" sz="1600" dirty="0" err="1"/>
              <a:t>Wardman</a:t>
            </a:r>
            <a:r>
              <a:rPr lang="en-US" sz="1600" dirty="0"/>
              <a:t> Park Marriott Hotel, Washington, D.C. 11-13 Aug. 2013. Web. </a:t>
            </a:r>
            <a:r>
              <a:rPr lang="en-US" sz="1600" dirty="0" smtClean="0"/>
              <a:t>8</a:t>
            </a:r>
          </a:p>
          <a:p>
            <a:pPr marL="0" indent="0">
              <a:buNone/>
            </a:pPr>
            <a:r>
              <a:rPr lang="en-US" sz="1600" dirty="0" smtClean="0"/>
              <a:t>2. In Private </a:t>
            </a:r>
            <a:r>
              <a:rPr lang="en-US" sz="1600" dirty="0"/>
              <a:t>Browsing." Microsoft Windows. Microsoft, 10 Dec. 2013. Web. </a:t>
            </a:r>
            <a:r>
              <a:rPr lang="en-US" sz="1600" dirty="0" smtClean="0"/>
              <a:t>10 Dec</a:t>
            </a:r>
            <a:r>
              <a:rPr lang="en-US" sz="1600" dirty="0"/>
              <a:t>. 2013. &lt;http://</a:t>
            </a:r>
            <a:r>
              <a:rPr lang="en-US" sz="1600" dirty="0" smtClean="0"/>
              <a:t>windows.microsoft.com/en-us/internet-explorer/products/ie-9/features/in-private</a:t>
            </a:r>
            <a:r>
              <a:rPr lang="en-US" sz="1600" dirty="0"/>
              <a:t>&gt;.</a:t>
            </a:r>
            <a:endParaRPr lang="en-US" sz="1600" dirty="0" smtClean="0"/>
          </a:p>
          <a:p>
            <a:pPr marL="0" indent="0">
              <a:buNone/>
            </a:pPr>
            <a:r>
              <a:rPr lang="en-US" sz="1600" dirty="0" smtClean="0"/>
              <a:t>3</a:t>
            </a:r>
            <a:r>
              <a:rPr lang="en-US" sz="1600" dirty="0"/>
              <a:t>. </a:t>
            </a:r>
            <a:r>
              <a:rPr lang="en-US" sz="1600" dirty="0" err="1"/>
              <a:t>Ohana</a:t>
            </a:r>
            <a:r>
              <a:rPr lang="en-US" sz="1600" dirty="0"/>
              <a:t>, Donny, and </a:t>
            </a:r>
            <a:r>
              <a:rPr lang="en-US" sz="1600" dirty="0" err="1"/>
              <a:t>Narasimha</a:t>
            </a:r>
            <a:r>
              <a:rPr lang="en-US" sz="1600" dirty="0"/>
              <a:t> </a:t>
            </a:r>
            <a:r>
              <a:rPr lang="en-US" sz="1600" dirty="0" err="1"/>
              <a:t>Shashidhar</a:t>
            </a:r>
            <a:r>
              <a:rPr lang="en-US" sz="1600" dirty="0"/>
              <a:t>. </a:t>
            </a:r>
            <a:r>
              <a:rPr lang="en-US" sz="1600" dirty="0" smtClean="0"/>
              <a:t>“Do </a:t>
            </a:r>
            <a:r>
              <a:rPr lang="en-US" sz="1600" dirty="0"/>
              <a:t>Private and Portable Web </a:t>
            </a:r>
            <a:r>
              <a:rPr lang="en-US" sz="1600" dirty="0" smtClean="0"/>
              <a:t>Browsers Leave </a:t>
            </a:r>
            <a:r>
              <a:rPr lang="en-US" sz="1600" dirty="0"/>
              <a:t>Incriminating Evidence? A Forensic Analysis of Residual Artifacts from </a:t>
            </a:r>
            <a:r>
              <a:rPr lang="en-US" sz="1600" dirty="0" smtClean="0"/>
              <a:t>Private and </a:t>
            </a:r>
            <a:r>
              <a:rPr lang="en-US" sz="1600" dirty="0" err="1"/>
              <a:t>PortableWeb</a:t>
            </a:r>
            <a:r>
              <a:rPr lang="en-US" sz="1600" dirty="0"/>
              <a:t> Browsing Sessions." IEEE CS Security and </a:t>
            </a:r>
            <a:r>
              <a:rPr lang="en-US" sz="1600" dirty="0" smtClean="0"/>
              <a:t>Privacy Workshops </a:t>
            </a:r>
            <a:r>
              <a:rPr lang="en-US" sz="1600" dirty="0"/>
              <a:t>(SPW</a:t>
            </a:r>
            <a:r>
              <a:rPr lang="en-US" sz="1600" dirty="0" smtClean="0"/>
              <a:t>),The </a:t>
            </a:r>
            <a:r>
              <a:rPr lang="en-US" sz="1600" dirty="0"/>
              <a:t>Westin St. Francis, San Francisco, CA. 23-24 May 2013. Web. 9 Dec. 2013.</a:t>
            </a:r>
            <a:endParaRPr lang="en-US" sz="1600" dirty="0" smtClean="0"/>
          </a:p>
          <a:p>
            <a:pPr marL="0" indent="0">
              <a:buNone/>
            </a:pPr>
            <a:r>
              <a:rPr lang="en-US" sz="1600" dirty="0" smtClean="0"/>
              <a:t>4. </a:t>
            </a:r>
            <a:r>
              <a:rPr lang="en-US" sz="1600" dirty="0"/>
              <a:t>Said, </a:t>
            </a:r>
            <a:r>
              <a:rPr lang="en-US" sz="1600" dirty="0" err="1"/>
              <a:t>Huwida</a:t>
            </a:r>
            <a:r>
              <a:rPr lang="en-US" sz="1600" dirty="0"/>
              <a:t>, </a:t>
            </a:r>
            <a:r>
              <a:rPr lang="en-US" sz="1600" dirty="0" err="1"/>
              <a:t>Noora</a:t>
            </a:r>
            <a:r>
              <a:rPr lang="en-US" sz="1600" dirty="0"/>
              <a:t> Al </a:t>
            </a:r>
            <a:r>
              <a:rPr lang="en-US" sz="1600" dirty="0" err="1"/>
              <a:t>Mutawa</a:t>
            </a:r>
            <a:r>
              <a:rPr lang="en-US" sz="1600" dirty="0"/>
              <a:t>, </a:t>
            </a:r>
            <a:r>
              <a:rPr lang="en-US" sz="1600" dirty="0" err="1"/>
              <a:t>Ibtesam</a:t>
            </a:r>
            <a:r>
              <a:rPr lang="en-US" sz="1600" dirty="0"/>
              <a:t> Al Awadhi, and Mario </a:t>
            </a:r>
            <a:r>
              <a:rPr lang="en-US" sz="1600" dirty="0" err="1"/>
              <a:t>Guimaraes</a:t>
            </a:r>
            <a:r>
              <a:rPr lang="en-US" sz="1600" dirty="0"/>
              <a:t>. </a:t>
            </a:r>
            <a:r>
              <a:rPr lang="en-US" sz="1600" dirty="0" smtClean="0"/>
              <a:t>“Forensic </a:t>
            </a:r>
            <a:r>
              <a:rPr lang="en-US" sz="1600" dirty="0"/>
              <a:t>Analysis of Private Browsing Artifacts." 7th International Conference on </a:t>
            </a:r>
            <a:r>
              <a:rPr lang="en-US" sz="1600" dirty="0" smtClean="0"/>
              <a:t>Innovations </a:t>
            </a:r>
            <a:r>
              <a:rPr lang="en-US" sz="1600" dirty="0"/>
              <a:t>in Information Technology, Abu Dhabi, United Arab Emirates. 25-27 Apr. 2011</a:t>
            </a:r>
            <a:r>
              <a:rPr lang="en-US" sz="1600" dirty="0" smtClean="0"/>
              <a:t>.</a:t>
            </a:r>
          </a:p>
          <a:p>
            <a:pPr marL="0" indent="0">
              <a:buNone/>
            </a:pPr>
            <a:r>
              <a:rPr lang="en-US" sz="1600" dirty="0" smtClean="0"/>
              <a:t>5. </a:t>
            </a:r>
            <a:r>
              <a:rPr lang="en-US" sz="1600" dirty="0"/>
              <a:t>Verdi, Michael et </a:t>
            </a:r>
            <a:r>
              <a:rPr lang="en-US" sz="1600" dirty="0" err="1" smtClean="0"/>
              <a:t>al.Private</a:t>
            </a:r>
            <a:r>
              <a:rPr lang="en-US" sz="1600" dirty="0" smtClean="0"/>
              <a:t> </a:t>
            </a:r>
            <a:r>
              <a:rPr lang="en-US" sz="1600" dirty="0"/>
              <a:t>Browsing." Mozilla Support. Mozilla </a:t>
            </a:r>
            <a:r>
              <a:rPr lang="en-US" sz="1600" dirty="0" smtClean="0"/>
              <a:t>Foundation, 29 </a:t>
            </a:r>
            <a:r>
              <a:rPr lang="en-US" sz="1600" dirty="0"/>
              <a:t>Mar. 2013. Web. 10 Dec. 2013.</a:t>
            </a:r>
          </a:p>
        </p:txBody>
      </p:sp>
      <p:sp>
        <p:nvSpPr>
          <p:cNvPr id="2" name="Slide Number Placeholder 1"/>
          <p:cNvSpPr>
            <a:spLocks noGrp="1"/>
          </p:cNvSpPr>
          <p:nvPr>
            <p:ph type="sldNum" sz="quarter" idx="12"/>
          </p:nvPr>
        </p:nvSpPr>
        <p:spPr/>
        <p:txBody>
          <a:bodyPr/>
          <a:lstStyle/>
          <a:p>
            <a:fld id="{D57F1E4F-1CFF-5643-939E-02111984F565}" type="slidenum">
              <a:rPr lang="en-US" smtClean="0"/>
              <a:t>32</a:t>
            </a:fld>
            <a:endParaRPr lang="en-US" dirty="0"/>
          </a:p>
        </p:txBody>
      </p:sp>
    </p:spTree>
    <p:extLst>
      <p:ext uri="{BB962C8B-B14F-4D97-AF65-F5344CB8AC3E}">
        <p14:creationId xmlns:p14="http://schemas.microsoft.com/office/powerpoint/2010/main" val="33205754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normAutofit/>
          </a:bodyPr>
          <a:lstStyle/>
          <a:p>
            <a:r>
              <a:rPr lang="en-US" sz="1800" dirty="0"/>
              <a:t>What Private Browsing Leaves Behind John </a:t>
            </a:r>
            <a:r>
              <a:rPr lang="en-US" sz="1800" dirty="0" err="1"/>
              <a:t>Filleau</a:t>
            </a:r>
            <a:r>
              <a:rPr lang="en-US" sz="1800" dirty="0"/>
              <a:t>, </a:t>
            </a:r>
            <a:r>
              <a:rPr lang="en-US" sz="1800" dirty="0" err="1"/>
              <a:t>Milda</a:t>
            </a:r>
            <a:r>
              <a:rPr lang="en-US" sz="1800" dirty="0"/>
              <a:t> </a:t>
            </a:r>
            <a:r>
              <a:rPr lang="en-US" sz="1800" dirty="0" err="1"/>
              <a:t>Zizyte</a:t>
            </a:r>
            <a:r>
              <a:rPr lang="en-US" sz="1800" dirty="0"/>
              <a:t> Electrical and Computer Engineering, Carnegie Mellon University Pittsburgh, Pennsylvania, USA jfilleau@cmu.edu milda@cmu.edu </a:t>
            </a:r>
            <a:endParaRPr lang="en-US" sz="1800" dirty="0" smtClean="0"/>
          </a:p>
          <a:p>
            <a:endParaRPr lang="en-US" sz="1800" dirty="0"/>
          </a:p>
          <a:p>
            <a:r>
              <a:rPr lang="en-US" sz="1800" dirty="0"/>
              <a:t>On the Privacy of Private Browsing – A Forensic Approach </a:t>
            </a:r>
            <a:r>
              <a:rPr lang="en-US" sz="1800" dirty="0" err="1"/>
              <a:t>Kiavash</a:t>
            </a:r>
            <a:r>
              <a:rPr lang="en-US" sz="1800" dirty="0"/>
              <a:t> </a:t>
            </a:r>
            <a:r>
              <a:rPr lang="en-US" sz="1800" dirty="0" err="1"/>
              <a:t>Satvat</a:t>
            </a:r>
            <a:r>
              <a:rPr lang="en-US" sz="1800" dirty="0"/>
              <a:t>, Matthew Forshaw, Feng </a:t>
            </a:r>
            <a:r>
              <a:rPr lang="en-US" sz="1800" dirty="0" err="1"/>
              <a:t>Hao</a:t>
            </a:r>
            <a:r>
              <a:rPr lang="en-US" sz="1800" dirty="0"/>
              <a:t>, Ehsan </a:t>
            </a:r>
            <a:r>
              <a:rPr lang="en-US" sz="1800" dirty="0" err="1"/>
              <a:t>Toreini</a:t>
            </a:r>
            <a:r>
              <a:rPr lang="en-US" sz="1800" dirty="0"/>
              <a:t> School of Computing Science Newcastle </a:t>
            </a:r>
            <a:r>
              <a:rPr lang="en-US" sz="1800" dirty="0" smtClean="0"/>
              <a:t>University</a:t>
            </a:r>
          </a:p>
          <a:p>
            <a:r>
              <a:rPr lang="en-US" sz="1800" dirty="0"/>
              <a:t>Forensic Analysis of Private Browsing Artifacts </a:t>
            </a:r>
            <a:r>
              <a:rPr lang="en-US" sz="1800" dirty="0" err="1"/>
              <a:t>Huwida</a:t>
            </a:r>
            <a:r>
              <a:rPr lang="en-US" sz="1800" dirty="0"/>
              <a:t> Said, </a:t>
            </a:r>
            <a:r>
              <a:rPr lang="en-US" sz="1800" dirty="0" err="1"/>
              <a:t>Noora</a:t>
            </a:r>
            <a:r>
              <a:rPr lang="en-US" sz="1800" dirty="0"/>
              <a:t> Al </a:t>
            </a:r>
            <a:r>
              <a:rPr lang="en-US" sz="1800" dirty="0" err="1"/>
              <a:t>Mutawa</a:t>
            </a:r>
            <a:r>
              <a:rPr lang="en-US" sz="1800" dirty="0"/>
              <a:t>, </a:t>
            </a:r>
            <a:r>
              <a:rPr lang="en-US" sz="1800" dirty="0" err="1"/>
              <a:t>Ibtesam</a:t>
            </a:r>
            <a:r>
              <a:rPr lang="en-US" sz="1800" dirty="0"/>
              <a:t> Al Awadhi and Mario </a:t>
            </a:r>
            <a:r>
              <a:rPr lang="en-US" sz="1800" dirty="0" err="1"/>
              <a:t>Guimaraes</a:t>
            </a:r>
            <a:r>
              <a:rPr lang="en-US" sz="1800" dirty="0"/>
              <a:t> College of Information Technology </a:t>
            </a:r>
            <a:r>
              <a:rPr lang="en-US" sz="1800" dirty="0" err="1"/>
              <a:t>Zayed</a:t>
            </a:r>
            <a:r>
              <a:rPr lang="en-US" sz="1800" dirty="0"/>
              <a:t> University, Dubai United Arab Emirates {</a:t>
            </a:r>
            <a:r>
              <a:rPr lang="en-US" sz="1800" dirty="0" err="1"/>
              <a:t>Huwida.said</a:t>
            </a:r>
            <a:r>
              <a:rPr lang="en-US" sz="1800" dirty="0"/>
              <a:t>, M80000952, M80000938, </a:t>
            </a:r>
            <a:r>
              <a:rPr lang="en-US" sz="1800" dirty="0" err="1"/>
              <a:t>Mario.guimaraes</a:t>
            </a:r>
            <a:r>
              <a:rPr lang="en-US" sz="1800" dirty="0"/>
              <a:t>}@zu.ac.ae</a:t>
            </a:r>
          </a:p>
        </p:txBody>
      </p:sp>
    </p:spTree>
    <p:extLst>
      <p:ext uri="{BB962C8B-B14F-4D97-AF65-F5344CB8AC3E}">
        <p14:creationId xmlns:p14="http://schemas.microsoft.com/office/powerpoint/2010/main" val="800464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br>
              <a:rPr lang="en-US" dirty="0" smtClean="0"/>
            </a:br>
            <a:endParaRPr lang="en-US" dirty="0"/>
          </a:p>
        </p:txBody>
      </p:sp>
      <p:sp>
        <p:nvSpPr>
          <p:cNvPr id="3" name="Content Placeholder 2"/>
          <p:cNvSpPr>
            <a:spLocks noGrp="1"/>
          </p:cNvSpPr>
          <p:nvPr>
            <p:ph idx="1"/>
          </p:nvPr>
        </p:nvSpPr>
        <p:spPr>
          <a:xfrm>
            <a:off x="1011219" y="1506071"/>
            <a:ext cx="9886277" cy="5195943"/>
          </a:xfrm>
        </p:spPr>
        <p:txBody>
          <a:bodyPr>
            <a:normAutofit/>
          </a:bodyPr>
          <a:lstStyle/>
          <a:p>
            <a:r>
              <a:rPr lang="en-US" dirty="0" smtClean="0"/>
              <a:t>Web browsers use the </a:t>
            </a:r>
            <a:r>
              <a:rPr lang="en-US" b="1" u="sng" dirty="0" smtClean="0"/>
              <a:t>SQLite Database  </a:t>
            </a:r>
            <a:r>
              <a:rPr lang="en-US" dirty="0" smtClean="0"/>
              <a:t>to store the browsing data.</a:t>
            </a:r>
          </a:p>
          <a:p>
            <a:r>
              <a:rPr lang="en-US" dirty="0" smtClean="0"/>
              <a:t>This database structure has </a:t>
            </a:r>
            <a:r>
              <a:rPr lang="en-US" u="sng" dirty="0" smtClean="0"/>
              <a:t>user history, passwords, searches, extensions, plugins, user preferences </a:t>
            </a:r>
            <a:r>
              <a:rPr lang="en-US" dirty="0" smtClean="0"/>
              <a:t>etc.</a:t>
            </a:r>
          </a:p>
          <a:p>
            <a:r>
              <a:rPr lang="en-US" dirty="0" smtClean="0"/>
              <a:t>Forensic Analysis of this database gives the complete browsing data of a user.</a:t>
            </a:r>
          </a:p>
          <a:p>
            <a:r>
              <a:rPr lang="en-US" dirty="0"/>
              <a:t>Threat model – Local or Web Attacker</a:t>
            </a:r>
            <a:r>
              <a:rPr lang="en-US" dirty="0" smtClean="0"/>
              <a:t>.</a:t>
            </a:r>
          </a:p>
          <a:p>
            <a:r>
              <a:rPr lang="en-US" dirty="0" smtClean="0"/>
              <a:t>We assume </a:t>
            </a:r>
            <a:r>
              <a:rPr lang="en-US" u="sng" dirty="0" smtClean="0"/>
              <a:t>an attacker/forensic analyst </a:t>
            </a:r>
            <a:r>
              <a:rPr lang="en-US" dirty="0" smtClean="0"/>
              <a:t>accesses a machine after the user has left the machine.</a:t>
            </a:r>
          </a:p>
          <a:p>
            <a:r>
              <a:rPr lang="en-US" dirty="0" smtClean="0"/>
              <a:t>Two scenarios : User </a:t>
            </a:r>
            <a:r>
              <a:rPr lang="en-US" u="sng" dirty="0" smtClean="0"/>
              <a:t>can delete the browsing history or use the “private” or “ incognito mode”</a:t>
            </a:r>
            <a:r>
              <a:rPr lang="en-US" dirty="0" smtClean="0"/>
              <a:t>.</a:t>
            </a:r>
          </a:p>
          <a:p>
            <a:r>
              <a:rPr lang="en-US" u="sng" dirty="0" smtClean="0"/>
              <a:t>Retrieval </a:t>
            </a:r>
            <a:r>
              <a:rPr lang="en-US" dirty="0" smtClean="0"/>
              <a:t>of the artifacts for Firefox, Chrome, Edge browsing sessions.</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4</a:t>
            </a:fld>
            <a:endParaRPr lang="en-US" dirty="0"/>
          </a:p>
        </p:txBody>
      </p:sp>
    </p:spTree>
    <p:extLst>
      <p:ext uri="{BB962C8B-B14F-4D97-AF65-F5344CB8AC3E}">
        <p14:creationId xmlns:p14="http://schemas.microsoft.com/office/powerpoint/2010/main" val="13492203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Firefox Database Structure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1284" y="1497037"/>
            <a:ext cx="7745489" cy="4751363"/>
          </a:xfrm>
        </p:spPr>
      </p:pic>
      <p:sp>
        <p:nvSpPr>
          <p:cNvPr id="3" name="Slide Number Placeholder 2"/>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471799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 Firefox</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88380190"/>
              </p:ext>
            </p:extLst>
          </p:nvPr>
        </p:nvGraphicFramePr>
        <p:xfrm>
          <a:off x="1103313" y="2052638"/>
          <a:ext cx="8947150" cy="4450080"/>
        </p:xfrm>
        <a:graphic>
          <a:graphicData uri="http://schemas.openxmlformats.org/drawingml/2006/table">
            <a:tbl>
              <a:tblPr firstRow="1" bandRow="1">
                <a:tableStyleId>{5C22544A-7EE6-4342-B048-85BDC9FD1C3A}</a:tableStyleId>
              </a:tblPr>
              <a:tblGrid>
                <a:gridCol w="4473575">
                  <a:extLst>
                    <a:ext uri="{9D8B030D-6E8A-4147-A177-3AD203B41FA5}">
                      <a16:colId xmlns:a16="http://schemas.microsoft.com/office/drawing/2014/main" val="4206244945"/>
                    </a:ext>
                  </a:extLst>
                </a:gridCol>
                <a:gridCol w="4473575">
                  <a:extLst>
                    <a:ext uri="{9D8B030D-6E8A-4147-A177-3AD203B41FA5}">
                      <a16:colId xmlns:a16="http://schemas.microsoft.com/office/drawing/2014/main" val="3697976990"/>
                    </a:ext>
                  </a:extLst>
                </a:gridCol>
              </a:tblGrid>
              <a:tr h="370840">
                <a:tc>
                  <a:txBody>
                    <a:bodyPr/>
                    <a:lstStyle/>
                    <a:p>
                      <a:r>
                        <a:rPr lang="en-US" dirty="0" smtClean="0"/>
                        <a:t>Files</a:t>
                      </a:r>
                      <a:endParaRPr lang="en-US" dirty="0"/>
                    </a:p>
                  </a:txBody>
                  <a:tcPr/>
                </a:tc>
                <a:tc>
                  <a:txBody>
                    <a:bodyPr/>
                    <a:lstStyle/>
                    <a:p>
                      <a:r>
                        <a:rPr lang="en-US" dirty="0" smtClean="0"/>
                        <a:t>Data Stored</a:t>
                      </a:r>
                      <a:r>
                        <a:rPr lang="en-US" baseline="0" dirty="0" smtClean="0"/>
                        <a:t> </a:t>
                      </a:r>
                      <a:endParaRPr lang="en-US" dirty="0"/>
                    </a:p>
                  </a:txBody>
                  <a:tcPr/>
                </a:tc>
                <a:extLst>
                  <a:ext uri="{0D108BD9-81ED-4DB2-BD59-A6C34878D82A}">
                    <a16:rowId xmlns:a16="http://schemas.microsoft.com/office/drawing/2014/main" val="3181930157"/>
                  </a:ext>
                </a:extLst>
              </a:tr>
              <a:tr h="370840">
                <a:tc>
                  <a:txBody>
                    <a:bodyPr/>
                    <a:lstStyle/>
                    <a:p>
                      <a:r>
                        <a:rPr lang="en-US" dirty="0" err="1" smtClean="0"/>
                        <a:t>places.sqlite</a:t>
                      </a:r>
                      <a:endParaRPr lang="en-US" dirty="0"/>
                    </a:p>
                  </a:txBody>
                  <a:tcPr/>
                </a:tc>
                <a:tc>
                  <a:txBody>
                    <a:bodyPr/>
                    <a:lstStyle/>
                    <a:p>
                      <a:r>
                        <a:rPr lang="en-US" dirty="0" smtClean="0"/>
                        <a:t>Bookmarks, history, download</a:t>
                      </a:r>
                      <a:r>
                        <a:rPr lang="en-US" baseline="0" dirty="0" smtClean="0"/>
                        <a:t> list</a:t>
                      </a:r>
                      <a:endParaRPr lang="en-US" dirty="0"/>
                    </a:p>
                  </a:txBody>
                  <a:tcPr/>
                </a:tc>
                <a:extLst>
                  <a:ext uri="{0D108BD9-81ED-4DB2-BD59-A6C34878D82A}">
                    <a16:rowId xmlns:a16="http://schemas.microsoft.com/office/drawing/2014/main" val="2022950088"/>
                  </a:ext>
                </a:extLst>
              </a:tr>
              <a:tr h="370840">
                <a:tc>
                  <a:txBody>
                    <a:bodyPr/>
                    <a:lstStyle/>
                    <a:p>
                      <a:r>
                        <a:rPr lang="en-US" dirty="0" smtClean="0"/>
                        <a:t>key3.db and </a:t>
                      </a:r>
                      <a:r>
                        <a:rPr lang="en-US" dirty="0" err="1" smtClean="0"/>
                        <a:t>logins.json</a:t>
                      </a:r>
                      <a:endParaRPr lang="en-US" dirty="0"/>
                    </a:p>
                  </a:txBody>
                  <a:tcPr/>
                </a:tc>
                <a:tc>
                  <a:txBody>
                    <a:bodyPr/>
                    <a:lstStyle/>
                    <a:p>
                      <a:r>
                        <a:rPr lang="en-US" dirty="0" smtClean="0"/>
                        <a:t>Password Manager, Saved</a:t>
                      </a:r>
                      <a:r>
                        <a:rPr lang="en-US" baseline="0" dirty="0" smtClean="0"/>
                        <a:t> Passwords</a:t>
                      </a:r>
                      <a:endParaRPr lang="en-US" dirty="0"/>
                    </a:p>
                  </a:txBody>
                  <a:tcPr/>
                </a:tc>
                <a:extLst>
                  <a:ext uri="{0D108BD9-81ED-4DB2-BD59-A6C34878D82A}">
                    <a16:rowId xmlns:a16="http://schemas.microsoft.com/office/drawing/2014/main" val="3115504367"/>
                  </a:ext>
                </a:extLst>
              </a:tr>
              <a:tr h="370840">
                <a:tc>
                  <a:txBody>
                    <a:bodyPr/>
                    <a:lstStyle/>
                    <a:p>
                      <a:r>
                        <a:rPr lang="en-US" dirty="0" err="1" smtClean="0"/>
                        <a:t>permissions.sqlite,content-prefs.sqlite</a:t>
                      </a:r>
                      <a:endParaRPr lang="en-US" dirty="0"/>
                    </a:p>
                  </a:txBody>
                  <a:tcPr/>
                </a:tc>
                <a:tc>
                  <a:txBody>
                    <a:bodyPr/>
                    <a:lstStyle/>
                    <a:p>
                      <a:r>
                        <a:rPr lang="en-US" dirty="0" smtClean="0"/>
                        <a:t>Site-specific</a:t>
                      </a:r>
                      <a:r>
                        <a:rPr lang="en-US" baseline="0" dirty="0" smtClean="0"/>
                        <a:t> preferences</a:t>
                      </a:r>
                      <a:endParaRPr lang="en-US" dirty="0"/>
                    </a:p>
                  </a:txBody>
                  <a:tcPr/>
                </a:tc>
                <a:extLst>
                  <a:ext uri="{0D108BD9-81ED-4DB2-BD59-A6C34878D82A}">
                    <a16:rowId xmlns:a16="http://schemas.microsoft.com/office/drawing/2014/main" val="1516934264"/>
                  </a:ext>
                </a:extLst>
              </a:tr>
              <a:tr h="370840">
                <a:tc>
                  <a:txBody>
                    <a:bodyPr/>
                    <a:lstStyle/>
                    <a:p>
                      <a:r>
                        <a:rPr lang="en-US" dirty="0" smtClean="0"/>
                        <a:t>search.json.mozlz4</a:t>
                      </a:r>
                      <a:endParaRPr lang="en-US" dirty="0"/>
                    </a:p>
                  </a:txBody>
                  <a:tcPr/>
                </a:tc>
                <a:tc>
                  <a:txBody>
                    <a:bodyPr/>
                    <a:lstStyle/>
                    <a:p>
                      <a:r>
                        <a:rPr lang="en-US" dirty="0" smtClean="0"/>
                        <a:t>Search</a:t>
                      </a:r>
                      <a:r>
                        <a:rPr lang="en-US" baseline="0" dirty="0" smtClean="0"/>
                        <a:t> engines</a:t>
                      </a:r>
                      <a:endParaRPr lang="en-US" dirty="0"/>
                    </a:p>
                  </a:txBody>
                  <a:tcPr/>
                </a:tc>
                <a:extLst>
                  <a:ext uri="{0D108BD9-81ED-4DB2-BD59-A6C34878D82A}">
                    <a16:rowId xmlns:a16="http://schemas.microsoft.com/office/drawing/2014/main" val="621192413"/>
                  </a:ext>
                </a:extLst>
              </a:tr>
              <a:tr h="370840">
                <a:tc>
                  <a:txBody>
                    <a:bodyPr/>
                    <a:lstStyle/>
                    <a:p>
                      <a:r>
                        <a:rPr lang="en-US" dirty="0" smtClean="0"/>
                        <a:t>persdict.dat</a:t>
                      </a:r>
                      <a:endParaRPr lang="en-US" dirty="0"/>
                    </a:p>
                  </a:txBody>
                  <a:tcPr/>
                </a:tc>
                <a:tc>
                  <a:txBody>
                    <a:bodyPr/>
                    <a:lstStyle/>
                    <a:p>
                      <a:r>
                        <a:rPr lang="en-US" dirty="0" smtClean="0"/>
                        <a:t>Personal dictionary</a:t>
                      </a:r>
                      <a:endParaRPr lang="en-US" dirty="0"/>
                    </a:p>
                  </a:txBody>
                  <a:tcPr/>
                </a:tc>
                <a:extLst>
                  <a:ext uri="{0D108BD9-81ED-4DB2-BD59-A6C34878D82A}">
                    <a16:rowId xmlns:a16="http://schemas.microsoft.com/office/drawing/2014/main" val="1974503538"/>
                  </a:ext>
                </a:extLst>
              </a:tr>
              <a:tr h="370840">
                <a:tc>
                  <a:txBody>
                    <a:bodyPr/>
                    <a:lstStyle/>
                    <a:p>
                      <a:r>
                        <a:rPr lang="en-US" dirty="0" err="1" smtClean="0"/>
                        <a:t>formhistory.sqlite</a:t>
                      </a:r>
                      <a:endParaRPr lang="en-US" dirty="0"/>
                    </a:p>
                  </a:txBody>
                  <a:tcPr/>
                </a:tc>
                <a:tc>
                  <a:txBody>
                    <a:bodyPr/>
                    <a:lstStyle/>
                    <a:p>
                      <a:r>
                        <a:rPr lang="en-US" dirty="0" smtClean="0"/>
                        <a:t>Autocomplete history</a:t>
                      </a:r>
                      <a:endParaRPr lang="en-US" dirty="0"/>
                    </a:p>
                  </a:txBody>
                  <a:tcPr/>
                </a:tc>
                <a:extLst>
                  <a:ext uri="{0D108BD9-81ED-4DB2-BD59-A6C34878D82A}">
                    <a16:rowId xmlns:a16="http://schemas.microsoft.com/office/drawing/2014/main" val="3181263474"/>
                  </a:ext>
                </a:extLst>
              </a:tr>
              <a:tr h="370840">
                <a:tc>
                  <a:txBody>
                    <a:bodyPr/>
                    <a:lstStyle/>
                    <a:p>
                      <a:r>
                        <a:rPr lang="en-US" dirty="0" err="1" smtClean="0"/>
                        <a:t>cookie.sqlite</a:t>
                      </a:r>
                      <a:endParaRPr lang="en-US" dirty="0"/>
                    </a:p>
                  </a:txBody>
                  <a:tcPr/>
                </a:tc>
                <a:tc>
                  <a:txBody>
                    <a:bodyPr/>
                    <a:lstStyle/>
                    <a:p>
                      <a:r>
                        <a:rPr lang="en-US" dirty="0" smtClean="0"/>
                        <a:t>Cookies</a:t>
                      </a:r>
                      <a:endParaRPr lang="en-US" dirty="0"/>
                    </a:p>
                  </a:txBody>
                  <a:tcPr/>
                </a:tc>
                <a:extLst>
                  <a:ext uri="{0D108BD9-81ED-4DB2-BD59-A6C34878D82A}">
                    <a16:rowId xmlns:a16="http://schemas.microsoft.com/office/drawing/2014/main" val="1159565050"/>
                  </a:ext>
                </a:extLst>
              </a:tr>
              <a:tr h="370840">
                <a:tc>
                  <a:txBody>
                    <a:bodyPr/>
                    <a:lstStyle/>
                    <a:p>
                      <a:r>
                        <a:rPr lang="en-US" dirty="0" smtClean="0"/>
                        <a:t>prefs.js</a:t>
                      </a:r>
                      <a:r>
                        <a:rPr lang="en-US" baseline="0" dirty="0" smtClean="0"/>
                        <a:t> </a:t>
                      </a:r>
                      <a:endParaRPr lang="en-US" dirty="0"/>
                    </a:p>
                  </a:txBody>
                  <a:tcPr/>
                </a:tc>
                <a:tc>
                  <a:txBody>
                    <a:bodyPr/>
                    <a:lstStyle/>
                    <a:p>
                      <a:r>
                        <a:rPr lang="en-US" dirty="0" smtClean="0"/>
                        <a:t>Customized changes </a:t>
                      </a:r>
                      <a:endParaRPr lang="en-US" dirty="0"/>
                    </a:p>
                  </a:txBody>
                  <a:tcPr/>
                </a:tc>
                <a:extLst>
                  <a:ext uri="{0D108BD9-81ED-4DB2-BD59-A6C34878D82A}">
                    <a16:rowId xmlns:a16="http://schemas.microsoft.com/office/drawing/2014/main" val="2883483828"/>
                  </a:ext>
                </a:extLst>
              </a:tr>
              <a:tr h="370840">
                <a:tc>
                  <a:txBody>
                    <a:bodyPr/>
                    <a:lstStyle/>
                    <a:p>
                      <a:r>
                        <a:rPr lang="en-US" dirty="0" smtClean="0"/>
                        <a:t>Cert8.db</a:t>
                      </a:r>
                      <a:endParaRPr lang="en-US" dirty="0"/>
                    </a:p>
                  </a:txBody>
                  <a:tcPr/>
                </a:tc>
                <a:tc>
                  <a:txBody>
                    <a:bodyPr/>
                    <a:lstStyle/>
                    <a:p>
                      <a:r>
                        <a:rPr lang="en-US" dirty="0" smtClean="0"/>
                        <a:t>Security Setting and SSL certificates </a:t>
                      </a:r>
                      <a:endParaRPr lang="en-US" dirty="0"/>
                    </a:p>
                  </a:txBody>
                  <a:tcPr/>
                </a:tc>
                <a:extLst>
                  <a:ext uri="{0D108BD9-81ED-4DB2-BD59-A6C34878D82A}">
                    <a16:rowId xmlns:a16="http://schemas.microsoft.com/office/drawing/2014/main" val="2384869503"/>
                  </a:ext>
                </a:extLst>
              </a:tr>
              <a:tr h="370840">
                <a:tc>
                  <a:txBody>
                    <a:bodyPr/>
                    <a:lstStyle/>
                    <a:p>
                      <a:r>
                        <a:rPr lang="en-US" sz="1400" b="1" dirty="0" err="1" smtClean="0"/>
                        <a:t>webappsstore.sqlite</a:t>
                      </a:r>
                      <a:r>
                        <a:rPr lang="en-US" sz="1400" b="1" dirty="0" smtClean="0"/>
                        <a:t>, </a:t>
                      </a:r>
                      <a:r>
                        <a:rPr lang="en-US" sz="1400" b="1" dirty="0" err="1" smtClean="0"/>
                        <a:t>chromeappsstore.sqlite</a:t>
                      </a:r>
                      <a:endParaRPr lang="en-US" sz="1400" b="1" dirty="0"/>
                    </a:p>
                  </a:txBody>
                  <a:tcPr/>
                </a:tc>
                <a:tc>
                  <a:txBody>
                    <a:bodyPr/>
                    <a:lstStyle/>
                    <a:p>
                      <a:r>
                        <a:rPr lang="en-US" dirty="0" smtClean="0"/>
                        <a:t>Dom Storage</a:t>
                      </a:r>
                      <a:endParaRPr lang="en-US" dirty="0"/>
                    </a:p>
                  </a:txBody>
                  <a:tcPr/>
                </a:tc>
                <a:extLst>
                  <a:ext uri="{0D108BD9-81ED-4DB2-BD59-A6C34878D82A}">
                    <a16:rowId xmlns:a16="http://schemas.microsoft.com/office/drawing/2014/main" val="849228493"/>
                  </a:ext>
                </a:extLst>
              </a:tr>
              <a:tr h="370840">
                <a:tc>
                  <a:txBody>
                    <a:bodyPr/>
                    <a:lstStyle/>
                    <a:p>
                      <a:r>
                        <a:rPr lang="en-US" dirty="0" err="1" smtClean="0"/>
                        <a:t>secmod.db</a:t>
                      </a:r>
                      <a:endParaRPr lang="en-US" dirty="0"/>
                    </a:p>
                  </a:txBody>
                  <a:tcPr/>
                </a:tc>
                <a:tc>
                  <a:txBody>
                    <a:bodyPr/>
                    <a:lstStyle/>
                    <a:p>
                      <a:r>
                        <a:rPr lang="en-US" dirty="0" smtClean="0"/>
                        <a:t>Security device settings</a:t>
                      </a:r>
                      <a:endParaRPr lang="en-US" dirty="0"/>
                    </a:p>
                  </a:txBody>
                  <a:tcPr/>
                </a:tc>
                <a:extLst>
                  <a:ext uri="{0D108BD9-81ED-4DB2-BD59-A6C34878D82A}">
                    <a16:rowId xmlns:a16="http://schemas.microsoft.com/office/drawing/2014/main" val="1682671891"/>
                  </a:ext>
                </a:extLst>
              </a:tr>
            </a:tbl>
          </a:graphicData>
        </a:graphic>
      </p:graphicFrame>
      <p:sp>
        <p:nvSpPr>
          <p:cNvPr id="3" name="Slide Number Placeholder 2"/>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1577881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 Firefox</a:t>
            </a:r>
            <a:endParaRPr lang="en-US" dirty="0"/>
          </a:p>
        </p:txBody>
      </p:sp>
      <p:sp>
        <p:nvSpPr>
          <p:cNvPr id="3" name="Content Placeholder 2"/>
          <p:cNvSpPr>
            <a:spLocks noGrp="1"/>
          </p:cNvSpPr>
          <p:nvPr>
            <p:ph idx="1"/>
          </p:nvPr>
        </p:nvSpPr>
        <p:spPr>
          <a:xfrm>
            <a:off x="1103312" y="1501422"/>
            <a:ext cx="8946541" cy="5136445"/>
          </a:xfrm>
        </p:spPr>
        <p:txBody>
          <a:bodyPr>
            <a:normAutofit/>
          </a:bodyPr>
          <a:lstStyle/>
          <a:p>
            <a:r>
              <a:rPr lang="en-US" dirty="0" smtClean="0"/>
              <a:t>We used OS, Ubuntu 16.04 and Windows 7 machines.</a:t>
            </a:r>
          </a:p>
          <a:p>
            <a:r>
              <a:rPr lang="en-US" dirty="0" smtClean="0"/>
              <a:t>Firefox supports multiple user profiles.</a:t>
            </a:r>
          </a:p>
          <a:p>
            <a:r>
              <a:rPr lang="en-US" dirty="0" smtClean="0"/>
              <a:t>Firefox(including 3 other browsers) </a:t>
            </a:r>
            <a:r>
              <a:rPr lang="en-US" u="sng" dirty="0" smtClean="0"/>
              <a:t>do not update history file</a:t>
            </a:r>
            <a:r>
              <a:rPr lang="en-US" dirty="0" smtClean="0"/>
              <a:t> in </a:t>
            </a:r>
            <a:r>
              <a:rPr lang="en-US" u="sng" dirty="0" smtClean="0"/>
              <a:t>private mode </a:t>
            </a:r>
            <a:r>
              <a:rPr lang="en-US" dirty="0" smtClean="0"/>
              <a:t>and delete other data on exit.</a:t>
            </a:r>
          </a:p>
          <a:p>
            <a:r>
              <a:rPr lang="en-US" dirty="0" smtClean="0"/>
              <a:t>Not all data is deleted.</a:t>
            </a:r>
          </a:p>
          <a:p>
            <a:r>
              <a:rPr lang="en-US" dirty="0" smtClean="0"/>
              <a:t>In </a:t>
            </a:r>
            <a:r>
              <a:rPr lang="en-US" dirty="0" err="1" smtClean="0"/>
              <a:t>MacOS</a:t>
            </a:r>
            <a:r>
              <a:rPr lang="en-US" dirty="0" smtClean="0"/>
              <a:t> Sierra, Firefox database is found </a:t>
            </a:r>
            <a:r>
              <a:rPr lang="en-US" u="sng" dirty="0" smtClean="0"/>
              <a:t>~/Library/</a:t>
            </a:r>
            <a:r>
              <a:rPr lang="en-US" u="sng" dirty="0" err="1" smtClean="0"/>
              <a:t>ApplicationSupport</a:t>
            </a:r>
            <a:r>
              <a:rPr lang="en-US" u="sng" dirty="0" smtClean="0"/>
              <a:t>/Firefox/Profiles/</a:t>
            </a:r>
            <a:r>
              <a:rPr lang="en-US" u="sng" dirty="0" err="1" smtClean="0"/>
              <a:t>somename.default</a:t>
            </a:r>
            <a:r>
              <a:rPr lang="en-US" u="sng" dirty="0" smtClean="0"/>
              <a:t>/</a:t>
            </a:r>
            <a:r>
              <a:rPr lang="en-US" u="sng" dirty="0" err="1" smtClean="0"/>
              <a:t>places.sqlite</a:t>
            </a:r>
            <a:endParaRPr lang="en-US" u="sng" dirty="0" smtClean="0"/>
          </a:p>
          <a:p>
            <a:r>
              <a:rPr lang="en-US" dirty="0"/>
              <a:t>In Windows </a:t>
            </a:r>
            <a:r>
              <a:rPr lang="en-US" u="sng" dirty="0"/>
              <a:t>C:\</a:t>
            </a:r>
            <a:r>
              <a:rPr lang="en-US" u="sng" dirty="0" smtClean="0"/>
              <a:t>Users\csadmin\AppData\Local\Temp\BCLTMP\firefox\places.sqlite</a:t>
            </a:r>
          </a:p>
          <a:p>
            <a:r>
              <a:rPr lang="en-US" dirty="0" smtClean="0"/>
              <a:t>In Ubuntu : </a:t>
            </a:r>
            <a:r>
              <a:rPr lang="en-US" u="sng" dirty="0"/>
              <a:t>/home/&lt;user&gt;/.</a:t>
            </a:r>
            <a:r>
              <a:rPr lang="en-US" u="sng" dirty="0" err="1"/>
              <a:t>mozilla</a:t>
            </a:r>
            <a:r>
              <a:rPr lang="en-US" u="sng" dirty="0"/>
              <a:t>/</a:t>
            </a:r>
            <a:r>
              <a:rPr lang="en-US" u="sng" dirty="0" err="1"/>
              <a:t>firefox</a:t>
            </a:r>
            <a:r>
              <a:rPr lang="en-US" u="sng" dirty="0"/>
              <a:t>/&lt;profile folder&gt;/</a:t>
            </a:r>
            <a:r>
              <a:rPr lang="en-US" u="sng" dirty="0" err="1"/>
              <a:t>places.sqlite</a:t>
            </a:r>
            <a:endParaRPr lang="en-US" u="sng" dirty="0"/>
          </a:p>
          <a:p>
            <a:endParaRPr lang="en-US" dirty="0" smtClean="0"/>
          </a:p>
          <a:p>
            <a:endParaRPr lang="en-US" dirty="0" smtClean="0"/>
          </a:p>
          <a:p>
            <a:endParaRPr lang="en-US" dirty="0" smtClean="0"/>
          </a:p>
          <a:p>
            <a:endParaRPr lang="en-US" dirty="0"/>
          </a:p>
        </p:txBody>
      </p:sp>
      <p:sp>
        <p:nvSpPr>
          <p:cNvPr id="5" name="Rectangle 4"/>
          <p:cNvSpPr/>
          <p:nvPr/>
        </p:nvSpPr>
        <p:spPr>
          <a:xfrm>
            <a:off x="5298345" y="3244334"/>
            <a:ext cx="1595309" cy="369332"/>
          </a:xfrm>
          <a:prstGeom prst="rect">
            <a:avLst/>
          </a:prstGeom>
        </p:spPr>
        <p:txBody>
          <a:bodyPr wrap="none">
            <a:spAutoFit/>
          </a:bodyPr>
          <a:lstStyle/>
          <a:p>
            <a:r>
              <a:rPr lang="en-US" dirty="0">
                <a:solidFill>
                  <a:srgbClr val="757575"/>
                </a:solidFill>
                <a:latin typeface="Roboto"/>
              </a:rPr>
              <a:t>62.0.3202.94 </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2567055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a:t>
            </a:r>
            <a:endParaRPr lang="en-US" dirty="0"/>
          </a:p>
        </p:txBody>
      </p:sp>
      <p:sp>
        <p:nvSpPr>
          <p:cNvPr id="19" name="Content Placeholder 18"/>
          <p:cNvSpPr>
            <a:spLocks noGrp="1"/>
          </p:cNvSpPr>
          <p:nvPr>
            <p:ph idx="1"/>
          </p:nvPr>
        </p:nvSpPr>
        <p:spPr>
          <a:xfrm>
            <a:off x="1103313" y="2052918"/>
            <a:ext cx="5227150" cy="4195481"/>
          </a:xfrm>
        </p:spPr>
        <p:txBody>
          <a:bodyPr>
            <a:normAutofit lnSpcReduction="10000"/>
          </a:bodyPr>
          <a:lstStyle/>
          <a:p>
            <a:pPr marL="285750" indent="-285750">
              <a:buFont typeface="Arial" panose="020B0604020202020204" pitchFamily="34" charset="0"/>
              <a:buChar char="•"/>
            </a:pPr>
            <a:r>
              <a:rPr lang="en-US" dirty="0" smtClean="0"/>
              <a:t>We use  </a:t>
            </a:r>
            <a:r>
              <a:rPr lang="en-US" u="sng" dirty="0" smtClean="0"/>
              <a:t>SQLite DB Browser to </a:t>
            </a:r>
            <a:r>
              <a:rPr lang="en-US" dirty="0" smtClean="0"/>
              <a:t>analyze the browsing data.</a:t>
            </a:r>
          </a:p>
          <a:p>
            <a:pPr marL="285750" indent="-285750">
              <a:buFont typeface="Arial" panose="020B0604020202020204" pitchFamily="34" charset="0"/>
              <a:buChar char="•"/>
            </a:pPr>
            <a:r>
              <a:rPr lang="en-US" dirty="0" smtClean="0"/>
              <a:t>In our test, we assume the local attacker gains the access after user deletes the history.</a:t>
            </a:r>
          </a:p>
          <a:p>
            <a:pPr marL="285750" indent="-285750">
              <a:buFont typeface="Arial" panose="020B0604020202020204" pitchFamily="34" charset="0"/>
              <a:buChar char="•"/>
            </a:pPr>
            <a:r>
              <a:rPr lang="en-US" dirty="0" smtClean="0"/>
              <a:t>We use </a:t>
            </a:r>
            <a:r>
              <a:rPr lang="en-US" u="sng" dirty="0" smtClean="0"/>
              <a:t>file recovery software Disk Drill in </a:t>
            </a:r>
            <a:r>
              <a:rPr lang="en-US" u="sng" dirty="0" err="1" smtClean="0"/>
              <a:t>macOS</a:t>
            </a:r>
            <a:r>
              <a:rPr lang="en-US" u="sng" dirty="0" smtClean="0"/>
              <a:t> and </a:t>
            </a:r>
            <a:r>
              <a:rPr lang="en-US" u="sng" dirty="0" err="1" smtClean="0"/>
              <a:t>Recuva</a:t>
            </a:r>
            <a:r>
              <a:rPr lang="en-US" u="sng" dirty="0" smtClean="0"/>
              <a:t> </a:t>
            </a:r>
            <a:r>
              <a:rPr lang="en-US" dirty="0" smtClean="0"/>
              <a:t>in Windows 10.</a:t>
            </a:r>
          </a:p>
          <a:p>
            <a:pPr marL="285750" indent="-285750">
              <a:buFont typeface="Arial" panose="020B0604020202020204" pitchFamily="34" charset="0"/>
              <a:buChar char="•"/>
            </a:pPr>
            <a:r>
              <a:rPr lang="en-US" u="sng" dirty="0" smtClean="0"/>
              <a:t>Attacker/Analyst</a:t>
            </a:r>
            <a:r>
              <a:rPr lang="en-US" dirty="0" smtClean="0"/>
              <a:t> can take the copy the database files.</a:t>
            </a:r>
          </a:p>
          <a:p>
            <a:pPr marL="285750" indent="-285750">
              <a:buFont typeface="Arial" panose="020B0604020202020204" pitchFamily="34" charset="0"/>
              <a:buChar char="•"/>
            </a:pPr>
            <a:r>
              <a:rPr lang="en-US" dirty="0" smtClean="0"/>
              <a:t>In case web attackers get access, they can not view live sessions because of lock but can steal database files.</a:t>
            </a:r>
          </a:p>
          <a:p>
            <a:pPr marL="285750" indent="-285750">
              <a:buFont typeface="Arial" panose="020B0604020202020204" pitchFamily="34" charset="0"/>
              <a:buChar char="•"/>
            </a:pPr>
            <a:endParaRPr lang="en-US" dirty="0" smtClean="0"/>
          </a:p>
        </p:txBody>
      </p:sp>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0462" y="996462"/>
            <a:ext cx="5251937" cy="5396735"/>
          </a:xfrm>
          <a:prstGeom prst="rect">
            <a:avLst/>
          </a:prstGeom>
        </p:spPr>
      </p:pic>
      <p:sp>
        <p:nvSpPr>
          <p:cNvPr id="3" name="Slide Number Placeholder 2"/>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797105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 Firefox</a:t>
            </a:r>
            <a:endParaRPr lang="en-US" dirty="0"/>
          </a:p>
        </p:txBody>
      </p:sp>
      <p:sp>
        <p:nvSpPr>
          <p:cNvPr id="3" name="Content Placeholder 2"/>
          <p:cNvSpPr>
            <a:spLocks noGrp="1"/>
          </p:cNvSpPr>
          <p:nvPr>
            <p:ph idx="1"/>
          </p:nvPr>
        </p:nvSpPr>
        <p:spPr/>
        <p:txBody>
          <a:bodyPr/>
          <a:lstStyle/>
          <a:p>
            <a:r>
              <a:rPr lang="en-US" dirty="0" smtClean="0"/>
              <a:t> Step 1 : Delete all the history, cookies and all the data from the browsing session.</a:t>
            </a:r>
          </a:p>
          <a:p>
            <a:r>
              <a:rPr lang="en-US" dirty="0" smtClean="0"/>
              <a:t>Step 2 : Run the </a:t>
            </a:r>
            <a:r>
              <a:rPr lang="en-US" dirty="0" err="1" smtClean="0"/>
              <a:t>photorec</a:t>
            </a:r>
            <a:r>
              <a:rPr lang="en-US" dirty="0" smtClean="0"/>
              <a:t> or disk drill recovery software.</a:t>
            </a:r>
          </a:p>
          <a:p>
            <a:r>
              <a:rPr lang="en-US" dirty="0" smtClean="0"/>
              <a:t>Step 4 : Recovered the .</a:t>
            </a:r>
            <a:r>
              <a:rPr lang="en-US" dirty="0" err="1" smtClean="0"/>
              <a:t>sqlite</a:t>
            </a:r>
            <a:r>
              <a:rPr lang="en-US" dirty="0" smtClean="0"/>
              <a:t> files.</a:t>
            </a:r>
          </a:p>
          <a:p>
            <a:r>
              <a:rPr lang="en-US" dirty="0" smtClean="0"/>
              <a:t>Step 5 : </a:t>
            </a:r>
            <a:r>
              <a:rPr lang="en-US" dirty="0" err="1" smtClean="0"/>
              <a:t>places.sqlite</a:t>
            </a:r>
            <a:r>
              <a:rPr lang="en-US" dirty="0" smtClean="0"/>
              <a:t> file is of interest.</a:t>
            </a:r>
          </a:p>
          <a:p>
            <a:r>
              <a:rPr lang="en-US" dirty="0" smtClean="0"/>
              <a:t>Step 6 : Open the </a:t>
            </a:r>
            <a:r>
              <a:rPr lang="en-US" dirty="0" err="1" smtClean="0"/>
              <a:t>places.sqlite</a:t>
            </a:r>
            <a:r>
              <a:rPr lang="en-US" dirty="0" smtClean="0"/>
              <a:t> file in SQLite DB .</a:t>
            </a:r>
          </a:p>
          <a:p>
            <a:r>
              <a:rPr lang="en-US" dirty="0" smtClean="0"/>
              <a:t>Step 7 : Able to search for searches, history, and browsing data.</a:t>
            </a:r>
          </a:p>
          <a:p>
            <a:r>
              <a:rPr lang="en-US" dirty="0" smtClean="0"/>
              <a:t>Step 8 : Time in </a:t>
            </a:r>
            <a:r>
              <a:rPr lang="en-US" dirty="0" err="1" smtClean="0"/>
              <a:t>NSDate</a:t>
            </a:r>
            <a:r>
              <a:rPr lang="en-US" dirty="0" smtClean="0"/>
              <a:t> format , converted to accurate time</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7490807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776</TotalTime>
  <Words>1706</Words>
  <Application>Microsoft Office PowerPoint</Application>
  <PresentationFormat>Widescreen</PresentationFormat>
  <Paragraphs>230</Paragraphs>
  <Slides>33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Century Gothic</vt:lpstr>
      <vt:lpstr>Roboto</vt:lpstr>
      <vt:lpstr>Wingdings 3</vt:lpstr>
      <vt:lpstr>Ion</vt:lpstr>
      <vt:lpstr>Forensic Analysis of Browsers</vt:lpstr>
      <vt:lpstr>Goal of the project</vt:lpstr>
      <vt:lpstr>Contents</vt:lpstr>
      <vt:lpstr>Introduction  </vt:lpstr>
      <vt:lpstr>Firefox Database Structure</vt:lpstr>
      <vt:lpstr>Implementation : Firefox</vt:lpstr>
      <vt:lpstr>Implementation : Firefox</vt:lpstr>
      <vt:lpstr>Implementation</vt:lpstr>
      <vt:lpstr>Implementation : Firefox</vt:lpstr>
      <vt:lpstr>Firefox : Data Recovery</vt:lpstr>
      <vt:lpstr>Firefox : Information Retrieval</vt:lpstr>
      <vt:lpstr>Safari : Browsing Data Retrieval</vt:lpstr>
      <vt:lpstr>Findings</vt:lpstr>
      <vt:lpstr>Browser Fingerprints</vt:lpstr>
      <vt:lpstr>Fingerprint Comparison</vt:lpstr>
      <vt:lpstr>Fingerprint Comparison</vt:lpstr>
      <vt:lpstr>Part Two : Forensic analysis of private browsing mode</vt:lpstr>
      <vt:lpstr>Experiment: </vt:lpstr>
      <vt:lpstr>PowerPoint Presentation</vt:lpstr>
      <vt:lpstr>Microsoft Edge</vt:lpstr>
      <vt:lpstr>Edge store the files in  C:\Users\(username)\AppData\Local\Packages\Microsoft.MicrosoftEdge_(profile) \AC\#!001\MicrosoftEdge\Cache C:\Users\(username)\AppData\Local\Packages\Microsoft.MicrosoftEdge_(profile) \AC\#!002\MicrosoftEdge\Cache  In my case: C:\Users\test\AppData\Local\Packages\Microsoft.MicrosoftEdge_8wekyb3d8bbwe\AC\#!001\MicrosoftEdge\Cache C:\Users\test\AppData\Local\Packages\Microsoft.MicrosoftEdge_8wekyb3d8bbwe\AC\#!002\MicrosoftEdge\Cache</vt:lpstr>
      <vt:lpstr>Some of the recovered artifacts:</vt:lpstr>
      <vt:lpstr>RAM</vt:lpstr>
      <vt:lpstr>Google Chrome: “Chrome doesn't save your browsing history or information entered in forms. Cookies and site data are remembered while you're browsing, but deleted when you close Incognito mode.”</vt:lpstr>
      <vt:lpstr>PowerPoint Presentation</vt:lpstr>
      <vt:lpstr>RAM</vt:lpstr>
      <vt:lpstr>PowerPoint Presentation</vt:lpstr>
      <vt:lpstr>Mozilla Firefox</vt:lpstr>
      <vt:lpstr>RAM:</vt:lpstr>
      <vt:lpstr>PowerPoint Presentation</vt:lpstr>
      <vt:lpstr>Conclusions</vt:lpstr>
      <vt:lpstr>Related Works:  </vt:lpstr>
      <vt:lpstr>Related work:</vt:lpstr>
    </vt:vector>
  </TitlesOfParts>
  <Company>University of New Orleans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Forensic Analysis of Browsers</dc:title>
  <dc:creator>csadmin</dc:creator>
  <cp:lastModifiedBy>csadmin</cp:lastModifiedBy>
  <cp:revision>60</cp:revision>
  <dcterms:created xsi:type="dcterms:W3CDTF">2017-11-27T23:05:13Z</dcterms:created>
  <dcterms:modified xsi:type="dcterms:W3CDTF">2017-11-28T12:23:44Z</dcterms:modified>
</cp:coreProperties>
</file>

<file path=docProps/thumbnail.jpeg>
</file>